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436" r:id="rId2"/>
    <p:sldId id="458" r:id="rId3"/>
    <p:sldId id="280" r:id="rId4"/>
    <p:sldId id="366" r:id="rId5"/>
    <p:sldId id="459" r:id="rId6"/>
    <p:sldId id="425" r:id="rId7"/>
    <p:sldId id="426" r:id="rId8"/>
    <p:sldId id="424" r:id="rId9"/>
    <p:sldId id="370" r:id="rId10"/>
    <p:sldId id="369" r:id="rId11"/>
    <p:sldId id="371" r:id="rId12"/>
    <p:sldId id="372" r:id="rId13"/>
    <p:sldId id="427" r:id="rId14"/>
    <p:sldId id="429" r:id="rId15"/>
    <p:sldId id="428" r:id="rId16"/>
    <p:sldId id="430" r:id="rId17"/>
    <p:sldId id="460" r:id="rId18"/>
    <p:sldId id="431" r:id="rId19"/>
    <p:sldId id="438" r:id="rId20"/>
    <p:sldId id="439" r:id="rId21"/>
    <p:sldId id="432" r:id="rId22"/>
    <p:sldId id="433" r:id="rId23"/>
    <p:sldId id="447" r:id="rId24"/>
    <p:sldId id="448" r:id="rId25"/>
    <p:sldId id="449" r:id="rId26"/>
    <p:sldId id="445" r:id="rId27"/>
    <p:sldId id="434" r:id="rId28"/>
    <p:sldId id="440" r:id="rId29"/>
    <p:sldId id="442" r:id="rId30"/>
    <p:sldId id="443" r:id="rId31"/>
    <p:sldId id="444" r:id="rId32"/>
    <p:sldId id="450" r:id="rId33"/>
    <p:sldId id="454" r:id="rId34"/>
    <p:sldId id="455" r:id="rId35"/>
    <p:sldId id="456" r:id="rId36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75B"/>
    <a:srgbClr val="C7C702"/>
    <a:srgbClr val="8B4208"/>
    <a:srgbClr val="0B5049"/>
    <a:srgbClr val="0C3536"/>
    <a:srgbClr val="145153"/>
    <a:srgbClr val="2DA1B1"/>
    <a:srgbClr val="1EC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14" autoAdjust="0"/>
    <p:restoredTop sz="89499" autoAdjust="0"/>
  </p:normalViewPr>
  <p:slideViewPr>
    <p:cSldViewPr snapToGrid="0" snapToObjects="1">
      <p:cViewPr>
        <p:scale>
          <a:sx n="68" d="100"/>
          <a:sy n="68" d="100"/>
        </p:scale>
        <p:origin x="-140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AC8B3-16FB-A848-B77C-0F184DAEBD9F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2D877-0E18-1649-B9ED-2C21B511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CE14-5579-F34F-9D75-5240469FAB0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D466-978F-8640-A4E8-3F4B3AE3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5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CE14-5579-F34F-9D75-5240469FAB0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D466-978F-8640-A4E8-3F4B3AE3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3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CE14-5579-F34F-9D75-5240469FAB0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D466-978F-8640-A4E8-3F4B3AE3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3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CE14-5579-F34F-9D75-5240469FAB0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D466-978F-8640-A4E8-3F4B3AE3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CE14-5579-F34F-9D75-5240469FAB0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D466-978F-8640-A4E8-3F4B3AE3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5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CE14-5579-F34F-9D75-5240469FAB0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D466-978F-8640-A4E8-3F4B3AE3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7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CE14-5579-F34F-9D75-5240469FAB0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D466-978F-8640-A4E8-3F4B3AE3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8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CE14-5579-F34F-9D75-5240469FAB0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D466-978F-8640-A4E8-3F4B3AE3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6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CE14-5579-F34F-9D75-5240469FAB0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D466-978F-8640-A4E8-3F4B3AE3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3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CE14-5579-F34F-9D75-5240469FAB0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D466-978F-8640-A4E8-3F4B3AE3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3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CE14-5579-F34F-9D75-5240469FAB0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D466-978F-8640-A4E8-3F4B3AE3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2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8CE14-5579-F34F-9D75-5240469FAB0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8D466-978F-8640-A4E8-3F4B3AE3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71924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0909" y="1697510"/>
            <a:ext cx="86868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</a:rPr>
              <a:t>ЛИЧНОЕ БЛАГОВЕСТИЕ </a:t>
            </a:r>
          </a:p>
          <a:p>
            <a:pPr algn="ctr"/>
            <a:r>
              <a:rPr lang="ru-RU" sz="4400" dirty="0" smtClean="0">
                <a:solidFill>
                  <a:srgbClr val="000000"/>
                </a:solidFill>
              </a:rPr>
              <a:t>В ЦЕНТРЕ ВЛИЯНИЯ</a:t>
            </a:r>
            <a:endParaRPr lang="ru-RU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4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84" y="256168"/>
            <a:ext cx="879624" cy="7983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643" y="1755349"/>
            <a:ext cx="80864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Бог может благословить только тогда </a:t>
            </a:r>
            <a:r>
              <a:rPr lang="ru-RU" sz="4800" b="1" u="sng" dirty="0" smtClean="0"/>
              <a:t>библейские уроки в ЦВ</a:t>
            </a:r>
            <a:r>
              <a:rPr lang="ru-RU" sz="4000" b="1" dirty="0" smtClean="0"/>
              <a:t>, когда  мы их преподаем</a:t>
            </a:r>
            <a:endParaRPr lang="ru-RU" sz="4000" b="1" dirty="0"/>
          </a:p>
        </p:txBody>
      </p:sp>
      <p:pic>
        <p:nvPicPr>
          <p:cNvPr id="3" name="Изображение 2" descr="photodune-2940364-bible-study-s-0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8568"/>
            <a:ext cx="9144000" cy="610"/>
          </a:xfrm>
          <a:prstGeom prst="rect">
            <a:avLst/>
          </a:prstGeom>
        </p:spPr>
      </p:pic>
      <p:pic>
        <p:nvPicPr>
          <p:cNvPr id="4" name="Изображение 3" descr="photodune-2940364-bible-study-s-0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8241"/>
            <a:ext cx="9144000" cy="610"/>
          </a:xfrm>
          <a:prstGeom prst="rect">
            <a:avLst/>
          </a:prstGeom>
        </p:spPr>
      </p:pic>
      <p:pic>
        <p:nvPicPr>
          <p:cNvPr id="5" name="Изображение 4" descr="photodune-2940364-bible-study-s-0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979"/>
            <a:ext cx="9144000" cy="610"/>
          </a:xfrm>
          <a:prstGeom prst="rect">
            <a:avLst/>
          </a:prstGeom>
        </p:spPr>
      </p:pic>
      <p:pic>
        <p:nvPicPr>
          <p:cNvPr id="7" name="Изображение 6" descr="photodune-2940364-bible-study-s-0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9112"/>
            <a:ext cx="9144000" cy="610"/>
          </a:xfrm>
          <a:prstGeom prst="rect">
            <a:avLst/>
          </a:prstGeom>
        </p:spPr>
      </p:pic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Личное </a:t>
            </a:r>
            <a:r>
              <a:rPr lang="ru-RU" sz="3600" b="1" dirty="0" err="1">
                <a:solidFill>
                  <a:schemeClr val="tx1"/>
                </a:solidFill>
              </a:rPr>
              <a:t>благовестие</a:t>
            </a:r>
            <a:r>
              <a:rPr lang="ru-RU" sz="3600" b="1" dirty="0">
                <a:solidFill>
                  <a:schemeClr val="tx1"/>
                </a:solidFill>
              </a:rPr>
              <a:t> в ЦВ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4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5631396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1" y="283643"/>
            <a:ext cx="976692" cy="886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0266" y="1998110"/>
            <a:ext cx="782504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Бог может благословить только тогда </a:t>
            </a:r>
            <a:r>
              <a:rPr lang="ru-RU" sz="4800" b="1" u="sng" dirty="0" smtClean="0"/>
              <a:t>семинары по изучению Библии</a:t>
            </a:r>
            <a:r>
              <a:rPr lang="ru-RU" sz="4000" b="1" dirty="0" smtClean="0"/>
              <a:t>, когда мы их проводим</a:t>
            </a:r>
            <a:endParaRPr lang="ru-RU" sz="4000" b="1" dirty="0"/>
          </a:p>
        </p:txBody>
      </p:sp>
      <p:pic>
        <p:nvPicPr>
          <p:cNvPr id="3" name="Изображение 2" descr="readbible3.jpg"/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61" y="4353021"/>
            <a:ext cx="4351396" cy="2300024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Личное </a:t>
            </a:r>
            <a:r>
              <a:rPr lang="ru-RU" sz="3600" b="1" dirty="0" err="1">
                <a:solidFill>
                  <a:schemeClr val="tx1"/>
                </a:solidFill>
              </a:rPr>
              <a:t>благовестие</a:t>
            </a:r>
            <a:r>
              <a:rPr lang="ru-RU" sz="3600" b="1" dirty="0">
                <a:solidFill>
                  <a:schemeClr val="tx1"/>
                </a:solidFill>
              </a:rPr>
              <a:t> в ЦВ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5563" y="2110155"/>
            <a:ext cx="81425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Бог может благословить только тогда </a:t>
            </a:r>
            <a:r>
              <a:rPr lang="ru-RU" sz="4800" b="1" u="sng" dirty="0" smtClean="0"/>
              <a:t>евангельские программы в ЦВ</a:t>
            </a:r>
            <a:r>
              <a:rPr lang="ru-RU" sz="4000" b="1" dirty="0" smtClean="0"/>
              <a:t>, когда мы </a:t>
            </a:r>
            <a:r>
              <a:rPr lang="ru-RU" sz="4000" b="1" dirty="0" smtClean="0"/>
              <a:t>их организовываем</a:t>
            </a:r>
            <a:endParaRPr lang="ru-RU" sz="4000" b="1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Личное </a:t>
            </a:r>
            <a:r>
              <a:rPr lang="ru-RU" sz="3600" b="1" dirty="0" err="1">
                <a:solidFill>
                  <a:schemeClr val="tx1"/>
                </a:solidFill>
              </a:rPr>
              <a:t>благовестие</a:t>
            </a:r>
            <a:r>
              <a:rPr lang="ru-RU" sz="3600" b="1" dirty="0">
                <a:solidFill>
                  <a:schemeClr val="tx1"/>
                </a:solidFill>
              </a:rPr>
              <a:t> в ЦВ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5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7111" y="1493914"/>
            <a:ext cx="64783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Н</a:t>
            </a:r>
            <a:r>
              <a:rPr lang="ru-RU" sz="4000" dirty="0" smtClean="0"/>
              <a:t>едостаток общения сотрудников с посетителями на духовные темы и преподавание им библейских уроков. </a:t>
            </a:r>
            <a:endParaRPr lang="ru-RU" sz="4000" b="1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Определение проблемы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0" y="2006548"/>
            <a:ext cx="2133161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4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7111" y="1493914"/>
            <a:ext cx="6478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Каждый сотрудник должен быть хорошо обучен методам благовестия в ЦВ</a:t>
            </a:r>
            <a:endParaRPr lang="ru-RU" sz="4000" b="1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Как мы это сделаем?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0" y="2006548"/>
            <a:ext cx="2133161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1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5563" y="1158374"/>
            <a:ext cx="814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1. Тренинги по ориентированию в  Библии</a:t>
            </a:r>
            <a:endParaRPr lang="ru-RU" sz="4000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Обучение и тренинги: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563" y="2523992"/>
            <a:ext cx="8142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2</a:t>
            </a:r>
            <a:r>
              <a:rPr lang="ru-RU" sz="4000" dirty="0" smtClean="0"/>
              <a:t>. Библейские тексты наизусть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85563" y="3379592"/>
            <a:ext cx="8142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3</a:t>
            </a:r>
            <a:r>
              <a:rPr lang="ru-RU" sz="4000" dirty="0" smtClean="0"/>
              <a:t>. </a:t>
            </a:r>
            <a:r>
              <a:rPr lang="ru-RU" sz="4000" dirty="0" smtClean="0"/>
              <a:t>И</a:t>
            </a:r>
            <a:r>
              <a:rPr lang="ru-RU" sz="4000" dirty="0" smtClean="0"/>
              <a:t>зложение библейских историй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7254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5563" y="1158374"/>
            <a:ext cx="8142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4</a:t>
            </a:r>
            <a:r>
              <a:rPr lang="ru-RU" sz="4000" dirty="0" smtClean="0"/>
              <a:t>. Изложение жизненных историй</a:t>
            </a:r>
            <a:endParaRPr lang="ru-RU" sz="4000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Обучение и тренинги: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563" y="2318578"/>
            <a:ext cx="8142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5. Изложение «Плана спасения»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85563" y="3379592"/>
            <a:ext cx="814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6. Мотивация человека к принятию Христа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4944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Шаги к достижению сердец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043" y="1307174"/>
            <a:ext cx="7916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Умение сотрудника в нужный момент, в нужном месте, для нужного человека рассказать библейский текст, библейскую историю, «План спасения»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8685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7043" y="246296"/>
            <a:ext cx="7916344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«Лишь метод Христа принесет подлинный успех в проповедовании Божьей истины. Находясь среди людей, Спаситель </a:t>
            </a:r>
            <a:r>
              <a:rPr lang="ru-RU" sz="3600" b="1" u="sng" dirty="0"/>
              <a:t>общался</a:t>
            </a:r>
            <a:r>
              <a:rPr lang="ru-RU" sz="3600" dirty="0"/>
              <a:t> с ними, </a:t>
            </a:r>
            <a:r>
              <a:rPr lang="ru-RU" sz="3600" b="1" u="sng" dirty="0"/>
              <a:t>желая им добра</a:t>
            </a:r>
            <a:r>
              <a:rPr lang="ru-RU" sz="3600" dirty="0"/>
              <a:t>. Он проявлял к ним </a:t>
            </a:r>
            <a:r>
              <a:rPr lang="ru-RU" sz="3600" b="1" u="sng" dirty="0"/>
              <a:t>сочувствие. </a:t>
            </a:r>
            <a:r>
              <a:rPr lang="ru-RU" sz="3600" dirty="0"/>
              <a:t>Он </a:t>
            </a:r>
            <a:r>
              <a:rPr lang="ru-RU" sz="3600" b="1" u="sng" dirty="0"/>
              <a:t>служил их нуждам </a:t>
            </a:r>
            <a:r>
              <a:rPr lang="ru-RU" sz="3600" dirty="0"/>
              <a:t>и </a:t>
            </a:r>
            <a:r>
              <a:rPr lang="ru-RU" sz="3600" b="1" u="sng" dirty="0"/>
              <a:t>завоевывал их доверие. </a:t>
            </a:r>
            <a:r>
              <a:rPr lang="ru-RU" sz="3600" dirty="0"/>
              <a:t>И только после этого Иисус говорил им: </a:t>
            </a:r>
            <a:r>
              <a:rPr lang="ru-RU" sz="3600" b="1" u="sng" dirty="0"/>
              <a:t>«Следуй за Мною</a:t>
            </a:r>
            <a:r>
              <a:rPr lang="ru-RU" sz="3600" b="1" u="sng" dirty="0" smtClean="0"/>
              <a:t>»</a:t>
            </a:r>
          </a:p>
          <a:p>
            <a:r>
              <a:rPr lang="ru-RU" sz="3600" dirty="0" smtClean="0"/>
              <a:t> </a:t>
            </a:r>
            <a:r>
              <a:rPr lang="ru-RU" sz="2800" dirty="0" err="1"/>
              <a:t>Э.Уайт</a:t>
            </a:r>
            <a:r>
              <a:rPr lang="ru-RU" sz="2800" dirty="0"/>
              <a:t>. </a:t>
            </a:r>
            <a:r>
              <a:rPr lang="ru-RU" sz="2800" i="1" dirty="0"/>
              <a:t>Служение исцеления,</a:t>
            </a:r>
            <a:r>
              <a:rPr lang="ru-RU" sz="2800" dirty="0"/>
              <a:t> с.143</a:t>
            </a:r>
          </a:p>
        </p:txBody>
      </p:sp>
    </p:spTree>
    <p:extLst>
      <p:ext uri="{BB962C8B-B14F-4D97-AF65-F5344CB8AC3E}">
        <p14:creationId xmlns:p14="http://schemas.microsoft.com/office/powerpoint/2010/main" val="137184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Шаги к достижению сердец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043" y="1307174"/>
            <a:ext cx="7916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Качества сотрудников: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Доброжелательность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Общительность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Расположение к себе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Профессионализм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Посвященность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72079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71924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Шаги к достижению </a:t>
            </a:r>
            <a:r>
              <a:rPr lang="ru-RU" sz="3600" b="1" dirty="0" smtClean="0">
                <a:solidFill>
                  <a:schemeClr val="tx1"/>
                </a:solidFill>
              </a:rPr>
              <a:t>сердец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0909" y="1697510"/>
            <a:ext cx="868680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</a:rPr>
              <a:t>И сказал им: жатвы много, а делателей мало; итак, молите Господина жатвы, чтобы выслал делателей на жатву Свою</a:t>
            </a:r>
            <a:r>
              <a:rPr lang="ru-RU" sz="3600" dirty="0" smtClean="0">
                <a:solidFill>
                  <a:srgbClr val="000000"/>
                </a:solidFill>
              </a:rPr>
              <a:t>.</a:t>
            </a:r>
            <a:endParaRPr lang="ru-RU" sz="3600" dirty="0">
              <a:solidFill>
                <a:srgbClr val="0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																							</a:t>
            </a:r>
            <a:r>
              <a:rPr lang="ru-RU" sz="2800" dirty="0" smtClean="0">
                <a:solidFill>
                  <a:srgbClr val="000000"/>
                </a:solidFill>
              </a:rPr>
              <a:t>	Лк.10:2</a:t>
            </a:r>
            <a:r>
              <a:rPr lang="ru-RU" sz="4000" dirty="0" smtClean="0">
                <a:solidFill>
                  <a:srgbClr val="000000"/>
                </a:solidFill>
              </a:rPr>
              <a:t> </a:t>
            </a:r>
            <a:endParaRPr lang="ru-RU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1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7043" y="246296"/>
            <a:ext cx="7916344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«Лишь метод Христа принесет подлинный успех в проповедовании Божьей истины. Находясь среди людей, Спаситель </a:t>
            </a:r>
            <a:r>
              <a:rPr lang="ru-RU" sz="3600" b="1" u="sng" dirty="0"/>
              <a:t>общался</a:t>
            </a:r>
            <a:r>
              <a:rPr lang="ru-RU" sz="3600" dirty="0"/>
              <a:t> с ними, </a:t>
            </a:r>
            <a:r>
              <a:rPr lang="ru-RU" sz="3600" b="1" u="sng" dirty="0"/>
              <a:t>желая им добра</a:t>
            </a:r>
            <a:r>
              <a:rPr lang="ru-RU" sz="3600" dirty="0"/>
              <a:t>. Он проявлял к ним </a:t>
            </a:r>
            <a:r>
              <a:rPr lang="ru-RU" sz="3600" b="1" u="sng" dirty="0"/>
              <a:t>сочувствие. </a:t>
            </a:r>
            <a:r>
              <a:rPr lang="ru-RU" sz="3600" dirty="0"/>
              <a:t>Он </a:t>
            </a:r>
            <a:r>
              <a:rPr lang="ru-RU" sz="3600" b="1" u="sng" dirty="0"/>
              <a:t>служил их нуждам </a:t>
            </a:r>
            <a:r>
              <a:rPr lang="ru-RU" sz="3600" dirty="0"/>
              <a:t>и </a:t>
            </a:r>
            <a:r>
              <a:rPr lang="ru-RU" sz="3600" b="1" u="sng" dirty="0"/>
              <a:t>завоевывал их доверие. </a:t>
            </a:r>
            <a:r>
              <a:rPr lang="ru-RU" sz="3600" dirty="0"/>
              <a:t>И только после этого Иисус говорил им: </a:t>
            </a:r>
            <a:r>
              <a:rPr lang="ru-RU" sz="3600" b="1" u="sng" dirty="0"/>
              <a:t>«Следуй за Мною</a:t>
            </a:r>
            <a:r>
              <a:rPr lang="ru-RU" sz="3600" b="1" u="sng" dirty="0" smtClean="0"/>
              <a:t>»</a:t>
            </a:r>
          </a:p>
          <a:p>
            <a:r>
              <a:rPr lang="ru-RU" sz="3600" dirty="0" smtClean="0"/>
              <a:t> </a:t>
            </a:r>
            <a:r>
              <a:rPr lang="ru-RU" sz="2800" dirty="0" err="1"/>
              <a:t>Э.Уайт</a:t>
            </a:r>
            <a:r>
              <a:rPr lang="ru-RU" sz="2800" dirty="0"/>
              <a:t>. </a:t>
            </a:r>
            <a:r>
              <a:rPr lang="ru-RU" sz="2800" i="1" dirty="0"/>
              <a:t>Служение исцеления,</a:t>
            </a:r>
            <a:r>
              <a:rPr lang="ru-RU" sz="2800" dirty="0"/>
              <a:t> с.143</a:t>
            </a:r>
          </a:p>
        </p:txBody>
      </p:sp>
    </p:spTree>
    <p:extLst>
      <p:ext uri="{BB962C8B-B14F-4D97-AF65-F5344CB8AC3E}">
        <p14:creationId xmlns:p14="http://schemas.microsoft.com/office/powerpoint/2010/main" val="404133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Шаги к достижению </a:t>
            </a:r>
            <a:r>
              <a:rPr lang="ru-RU" sz="3600" b="1" dirty="0" smtClean="0">
                <a:solidFill>
                  <a:schemeClr val="tx1"/>
                </a:solidFill>
              </a:rPr>
              <a:t>сердец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043" y="1307174"/>
            <a:ext cx="7916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Задача каждого сотрудника: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Общение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Доброжелательность</a:t>
            </a:r>
            <a:endParaRPr lang="ru-RU" sz="4000" b="1" dirty="0" smtClean="0"/>
          </a:p>
          <a:p>
            <a:pPr marL="742950" indent="-742950">
              <a:buAutoNum type="arabicPeriod"/>
            </a:pPr>
            <a:r>
              <a:rPr lang="ru-RU" sz="4000" b="1" dirty="0" smtClean="0"/>
              <a:t>Завоевание доверия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Удовлетворение нужд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«Следуй за мной»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18897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Шаги к достижению </a:t>
            </a:r>
            <a:r>
              <a:rPr lang="ru-RU" sz="3600" b="1" dirty="0" smtClean="0">
                <a:solidFill>
                  <a:schemeClr val="tx1"/>
                </a:solidFill>
              </a:rPr>
              <a:t>сердец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043" y="1307174"/>
            <a:ext cx="791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Сотрудник ЦВ готовит почву, сеет семена доверия и истины и передает людей для жатвы Библейскому учителю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6348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Шаги к достижению </a:t>
            </a:r>
            <a:r>
              <a:rPr lang="ru-RU" sz="3600" b="1" dirty="0" smtClean="0">
                <a:solidFill>
                  <a:schemeClr val="tx1"/>
                </a:solidFill>
              </a:rPr>
              <a:t>сердец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043" y="1718002"/>
            <a:ext cx="791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каждом ЦВ должен быть мастер по преподаванию Библейских уроков – Библейский учитель.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7419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Шаги к достижению </a:t>
            </a:r>
            <a:r>
              <a:rPr lang="ru-RU" sz="3600" b="1" dirty="0" smtClean="0">
                <a:solidFill>
                  <a:schemeClr val="tx1"/>
                </a:solidFill>
              </a:rPr>
              <a:t>сердец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043" y="1718002"/>
            <a:ext cx="791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Библейский учитель – преподает уроки и ведет к принятию решения.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5363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Шаги к достижению </a:t>
            </a:r>
            <a:r>
              <a:rPr lang="ru-RU" sz="3600" b="1" dirty="0" smtClean="0">
                <a:solidFill>
                  <a:schemeClr val="tx1"/>
                </a:solidFill>
              </a:rPr>
              <a:t>сердец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043" y="1718002"/>
            <a:ext cx="791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«Сотрудник» не теряет связи с посетителем и вместе с библейским учителем ведут на Евангельскую программу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16229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0" y="1829153"/>
            <a:ext cx="9144000" cy="5028847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2"/>
            <a:ext cx="991677" cy="9000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181" y="3180246"/>
            <a:ext cx="8542530" cy="1754327"/>
          </a:xfrm>
          <a:prstGeom prst="rect">
            <a:avLst/>
          </a:prstGeom>
          <a:solidFill>
            <a:schemeClr val="accent5">
              <a:lumMod val="50000"/>
              <a:alpha val="17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/>
              <a:t>Обучать</a:t>
            </a:r>
            <a:r>
              <a:rPr lang="ru-RU" sz="3600" dirty="0" smtClean="0"/>
              <a:t> членов </a:t>
            </a:r>
            <a:r>
              <a:rPr lang="ru-RU" sz="3600" dirty="0" smtClean="0"/>
              <a:t>команды</a:t>
            </a:r>
            <a:endParaRPr lang="ru-RU" sz="3600" dirty="0" smtClean="0"/>
          </a:p>
          <a:p>
            <a:r>
              <a:rPr lang="ru-RU" sz="3600" b="1" dirty="0"/>
              <a:t>т</a:t>
            </a:r>
            <a:r>
              <a:rPr lang="ru-RU" sz="3600" b="1" dirty="0" smtClean="0"/>
              <a:t>рудясь</a:t>
            </a:r>
            <a:r>
              <a:rPr lang="ru-RU" sz="3600" dirty="0" smtClean="0"/>
              <a:t>, </a:t>
            </a:r>
            <a:r>
              <a:rPr lang="ru-RU" sz="3600" b="1" dirty="0" smtClean="0"/>
              <a:t>восполнять</a:t>
            </a:r>
            <a:r>
              <a:rPr lang="ru-RU" sz="3600" dirty="0" smtClean="0"/>
              <a:t> физические, умственные и </a:t>
            </a:r>
            <a:r>
              <a:rPr lang="ru-RU" sz="3600" u="sng" dirty="0" smtClean="0"/>
              <a:t>духовные потребности.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844808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Обработка почвы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9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Шаги к достижению </a:t>
            </a:r>
            <a:r>
              <a:rPr lang="ru-RU" sz="3600" b="1" dirty="0" smtClean="0">
                <a:solidFill>
                  <a:schemeClr val="tx1"/>
                </a:solidFill>
              </a:rPr>
              <a:t>сердец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043" y="1307174"/>
            <a:ext cx="791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Важно, чтобы каждый сотрудник развивал в себе искусство приведения людей к Иисусу Христу.  </a:t>
            </a:r>
          </a:p>
        </p:txBody>
      </p:sp>
    </p:spTree>
    <p:extLst>
      <p:ext uri="{BB962C8B-B14F-4D97-AF65-F5344CB8AC3E}">
        <p14:creationId xmlns:p14="http://schemas.microsoft.com/office/powerpoint/2010/main" val="370300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Искусство достижения сердец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8" name="Изображение 7" descr="YAO9oRrpVm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576"/>
            <a:ext cx="9144000" cy="610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3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Искусство достижения сердец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67110"/>
            <a:ext cx="2233666" cy="28010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4109" y="1877502"/>
            <a:ext cx="50651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800000"/>
                </a:solidFill>
              </a:rPr>
              <a:t>«Дай мне Шотландию, 				Господи, или я умру».</a:t>
            </a:r>
            <a:endParaRPr lang="ru-RU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cs typeface="Cambria"/>
            </a:endParaRPr>
          </a:p>
          <a:p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				</a:t>
            </a:r>
          </a:p>
          <a:p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				</a:t>
            </a:r>
            <a:r>
              <a:rPr lang="ru-RU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Джон </a:t>
            </a:r>
            <a:r>
              <a:rPr lang="ru-RU" sz="28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Нокс</a:t>
            </a:r>
            <a:endParaRPr lang="ru-RU" sz="28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1407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325" y="392153"/>
            <a:ext cx="9214722" cy="61685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2781" y="840326"/>
            <a:ext cx="8534711" cy="1200329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</a:rPr>
              <a:t>Деян</a:t>
            </a:r>
            <a:r>
              <a:rPr lang="ru-RU" sz="3600" b="1" dirty="0" smtClean="0">
                <a:solidFill>
                  <a:srgbClr val="FFFF00"/>
                </a:solidFill>
              </a:rPr>
              <a:t>. 2:47 «Господь же ежедневно прилагал спасаемых к Церкви»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Искусство достижения сердец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861" y="1127699"/>
            <a:ext cx="8347955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</a:t>
            </a:r>
            <a:r>
              <a:rPr lang="ru-RU" sz="2800" u="sng" dirty="0"/>
              <a:t>Боритесь</a:t>
            </a:r>
            <a:r>
              <a:rPr lang="ru-RU" sz="2800" dirty="0"/>
              <a:t> на стороне Бога за 	</a:t>
            </a:r>
            <a:r>
              <a:rPr lang="ru-RU" sz="2800" dirty="0" smtClean="0"/>
              <a:t>спасение </a:t>
            </a:r>
            <a:r>
              <a:rPr lang="ru-RU" sz="2800" dirty="0"/>
              <a:t>душ — Если бы мы так же болели  душой, как Джон </a:t>
            </a:r>
            <a:r>
              <a:rPr lang="ru-RU" sz="2800" dirty="0" err="1"/>
              <a:t>Нокс</a:t>
            </a:r>
            <a:r>
              <a:rPr lang="ru-RU" sz="2800" dirty="0"/>
              <a:t> за свою страну, когда молил Бога о Шотландии, то обрели бы немалый успех. И когда мы возьмемся за нашу работу и будем бороться с Богом, говоря: «Я должен получить эти души; я никогда не откажусь от борьбы», тогда увидим, что Бог с благоволением относится к нашим усилиям» </a:t>
            </a:r>
            <a:r>
              <a:rPr lang="ru-RU" sz="2800" dirty="0" smtClean="0"/>
              <a:t>Ев. с.294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383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Искусство достижения сердец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861" y="2248133"/>
            <a:ext cx="8347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Лишь метод Христа…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0615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120531" y="227622"/>
            <a:ext cx="7807180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Сохранение урожая – задача церкви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9249" y="1166842"/>
            <a:ext cx="71681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 </a:t>
            </a:r>
          </a:p>
          <a:p>
            <a:r>
              <a:rPr lang="ru-RU" sz="3200" dirty="0"/>
              <a:t>57% обращенных – приглашены друзьями, родителями, родственниками, коллегами по работе, соседями.</a:t>
            </a:r>
          </a:p>
          <a:p>
            <a:r>
              <a:rPr lang="ru-RU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4350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019249" y="227622"/>
            <a:ext cx="7908462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Сохранение урожая </a:t>
            </a:r>
            <a:r>
              <a:rPr lang="ru-RU" sz="3600" b="1" dirty="0">
                <a:solidFill>
                  <a:schemeClr val="tx1"/>
                </a:solidFill>
              </a:rPr>
              <a:t>– задача </a:t>
            </a:r>
            <a:r>
              <a:rPr lang="ru-RU" sz="3600" b="1" dirty="0" smtClean="0">
                <a:solidFill>
                  <a:schemeClr val="tx1"/>
                </a:solidFill>
              </a:rPr>
              <a:t>церкви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9249" y="1142072"/>
            <a:ext cx="71681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  <a:p>
            <a:r>
              <a:rPr lang="ru-RU" sz="3200" dirty="0"/>
              <a:t> </a:t>
            </a:r>
            <a:r>
              <a:rPr lang="ru-RU" sz="3200" dirty="0" smtClean="0"/>
              <a:t>94</a:t>
            </a:r>
            <a:r>
              <a:rPr lang="ru-RU" sz="3200" dirty="0"/>
              <a:t>% - остаются в церкви кто пришел с другом, имеет друзей, стал другом.</a:t>
            </a:r>
          </a:p>
          <a:p>
            <a:r>
              <a:rPr lang="ru-RU" sz="3200" dirty="0"/>
              <a:t> </a:t>
            </a:r>
          </a:p>
          <a:p>
            <a:r>
              <a:rPr lang="ru-RU" sz="3200" dirty="0"/>
              <a:t>ДРУЖБА приводит людей в церковь и помогает им там остаться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6535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Сохранение урожая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9249" y="307838"/>
            <a:ext cx="7168161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/>
          </a:p>
          <a:p>
            <a:r>
              <a:rPr lang="ru-RU" sz="3600" b="1" u="sng" dirty="0"/>
              <a:t>Исследования</a:t>
            </a:r>
            <a:r>
              <a:rPr lang="ru-RU" sz="3600" dirty="0"/>
              <a:t>:</a:t>
            </a:r>
          </a:p>
          <a:p>
            <a:r>
              <a:rPr lang="ru-RU" sz="3600" dirty="0"/>
              <a:t>50 активных членов церкви – имели 5 и больше друзей сразу после крещения</a:t>
            </a:r>
            <a:r>
              <a:rPr lang="ru-RU" sz="3600" dirty="0" smtClean="0"/>
              <a:t>.</a:t>
            </a:r>
          </a:p>
          <a:p>
            <a:endParaRPr lang="ru-RU" sz="3600" dirty="0"/>
          </a:p>
          <a:p>
            <a:r>
              <a:rPr lang="ru-RU" sz="3600" dirty="0"/>
              <a:t>50 ушедших – имели мало, или не имели ни одного.</a:t>
            </a:r>
          </a:p>
        </p:txBody>
      </p:sp>
    </p:spTree>
    <p:extLst>
      <p:ext uri="{BB962C8B-B14F-4D97-AF65-F5344CB8AC3E}">
        <p14:creationId xmlns:p14="http://schemas.microsoft.com/office/powerpoint/2010/main" val="406535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120531" y="227622"/>
            <a:ext cx="7807180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Сохранение урожая – задача церкви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133" y="1210832"/>
            <a:ext cx="8659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«Благодаря </a:t>
            </a:r>
            <a:r>
              <a:rPr lang="ru-RU" sz="3600" dirty="0"/>
              <a:t>взаимному контакту умы шлифуются и утончаются; общение с людьми </a:t>
            </a:r>
            <a:r>
              <a:rPr lang="ru-RU" sz="3600" u="sng" dirty="0"/>
              <a:t>дарит знакомства и завязывается дружба, </a:t>
            </a:r>
            <a:r>
              <a:rPr lang="ru-RU" sz="3600" dirty="0"/>
              <a:t>результатом которой является единство сердец и атмосфера любви, что вызывает одобрение у </a:t>
            </a:r>
            <a:r>
              <a:rPr lang="ru-RU" sz="3600" dirty="0" smtClean="0"/>
              <a:t>неба». </a:t>
            </a:r>
          </a:p>
          <a:p>
            <a:r>
              <a:rPr lang="ru-RU" sz="3600" dirty="0" smtClean="0"/>
              <a:t> </a:t>
            </a:r>
            <a:r>
              <a:rPr lang="ru-RU" sz="3600" dirty="0" smtClean="0"/>
              <a:t>ХД 457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6535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0" y="4735047"/>
            <a:ext cx="9144000" cy="2122953"/>
          </a:xfrm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Определение термина ЦВ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2"/>
            <a:ext cx="1140329" cy="1034997"/>
          </a:xfrm>
          <a:prstGeom prst="rect">
            <a:avLst/>
          </a:prstGeom>
        </p:spPr>
      </p:pic>
      <p:pic>
        <p:nvPicPr>
          <p:cNvPr id="2" name="Изображение 1" descr="1106489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56" y="1008393"/>
            <a:ext cx="2788936" cy="4168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829" y="1605957"/>
            <a:ext cx="61346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ЦВ – это территория (</a:t>
            </a:r>
            <a:r>
              <a:rPr lang="ru-RU" sz="4000" dirty="0" err="1" smtClean="0"/>
              <a:t>обьект</a:t>
            </a:r>
            <a:r>
              <a:rPr lang="ru-RU" sz="4000" dirty="0" smtClean="0"/>
              <a:t>), где социальное служение становится партнером проповеди Евангелия.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47750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3"/>
            <a:ext cx="991677" cy="900076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Определение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056" y="1420748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</a:rPr>
              <a:t>«Церкви </a:t>
            </a:r>
            <a:r>
              <a:rPr lang="ru-RU" sz="3200" dirty="0">
                <a:solidFill>
                  <a:srgbClr val="000000"/>
                </a:solidFill>
              </a:rPr>
              <a:t>должны… </a:t>
            </a:r>
            <a:r>
              <a:rPr lang="ru-RU" sz="3200" dirty="0" smtClean="0">
                <a:solidFill>
                  <a:srgbClr val="000000"/>
                </a:solidFill>
              </a:rPr>
              <a:t>стать </a:t>
            </a:r>
            <a:r>
              <a:rPr lang="ru-RU" sz="3200" dirty="0">
                <a:solidFill>
                  <a:srgbClr val="000000"/>
                </a:solidFill>
              </a:rPr>
              <a:t>переполненными больницами, местами для</a:t>
            </a:r>
            <a:r>
              <a:rPr lang="ru-RU" sz="3200" dirty="0" smtClean="0">
                <a:solidFill>
                  <a:srgbClr val="000000"/>
                </a:solidFill>
              </a:rPr>
              <a:t> ­ переливания </a:t>
            </a:r>
            <a:r>
              <a:rPr lang="ru-RU" sz="3200" dirty="0">
                <a:solidFill>
                  <a:srgbClr val="000000"/>
                </a:solidFill>
              </a:rPr>
              <a:t>крови, а не для изысканных экскурсий… где человек сможет снять свою маску, распустить волосы… и получить лекарство для своих ран</a:t>
            </a:r>
            <a:r>
              <a:rPr lang="ru-RU" sz="2800" dirty="0">
                <a:solidFill>
                  <a:srgbClr val="000000"/>
                </a:solidFill>
              </a:rPr>
              <a:t>» </a:t>
            </a:r>
            <a:endParaRPr lang="ru-RU" sz="2800" dirty="0" smtClean="0">
              <a:solidFill>
                <a:srgbClr val="000000"/>
              </a:solidFill>
            </a:endParaRPr>
          </a:p>
          <a:p>
            <a:endParaRPr lang="ru-RU" sz="2800" dirty="0">
              <a:solidFill>
                <a:srgbClr val="000000"/>
              </a:solidFill>
            </a:endParaRPr>
          </a:p>
          <a:p>
            <a:r>
              <a:rPr lang="ru-RU" sz="2800" dirty="0" smtClean="0">
                <a:solidFill>
                  <a:srgbClr val="000000"/>
                </a:solidFill>
              </a:rPr>
              <a:t> Утр. Страж – 17 окт.</a:t>
            </a:r>
          </a:p>
          <a:p>
            <a:r>
              <a:rPr lang="ru-RU" sz="2800" dirty="0" smtClean="0">
                <a:solidFill>
                  <a:srgbClr val="000000"/>
                </a:solidFill>
              </a:rPr>
              <a:t>(</a:t>
            </a:r>
            <a:r>
              <a:rPr lang="ru-RU" sz="2800" dirty="0">
                <a:solidFill>
                  <a:srgbClr val="000000"/>
                </a:solidFill>
              </a:rPr>
              <a:t>Теряя Путеводителя, с. 127).</a:t>
            </a:r>
          </a:p>
        </p:txBody>
      </p:sp>
    </p:spTree>
    <p:extLst>
      <p:ext uri="{BB962C8B-B14F-4D97-AF65-F5344CB8AC3E}">
        <p14:creationId xmlns:p14="http://schemas.microsoft.com/office/powerpoint/2010/main" val="428703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0" y="4735047"/>
            <a:ext cx="9144000" cy="2122953"/>
          </a:xfrm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Цель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2"/>
            <a:ext cx="1140329" cy="1034997"/>
          </a:xfrm>
          <a:prstGeom prst="rect">
            <a:avLst/>
          </a:prstGeom>
        </p:spPr>
      </p:pic>
      <p:pic>
        <p:nvPicPr>
          <p:cNvPr id="2" name="Изображение 1" descr="1106489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56" y="1008393"/>
            <a:ext cx="2788936" cy="4168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829" y="1605957"/>
            <a:ext cx="6134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Цель</a:t>
            </a:r>
            <a:r>
              <a:rPr lang="en-US" sz="4000" dirty="0"/>
              <a:t> </a:t>
            </a:r>
            <a:r>
              <a:rPr lang="en-US" sz="4000" dirty="0" err="1"/>
              <a:t>каждого</a:t>
            </a:r>
            <a:r>
              <a:rPr lang="en-US" sz="4000" dirty="0"/>
              <a:t> ЦВ </a:t>
            </a:r>
            <a:r>
              <a:rPr lang="en-US" sz="4000" dirty="0" err="1"/>
              <a:t>заключается</a:t>
            </a:r>
            <a:r>
              <a:rPr lang="en-US" sz="4000" dirty="0"/>
              <a:t> </a:t>
            </a:r>
            <a:r>
              <a:rPr lang="en-US" sz="4000" dirty="0" err="1"/>
              <a:t>в</a:t>
            </a:r>
            <a:r>
              <a:rPr lang="en-US" sz="4000" dirty="0"/>
              <a:t> </a:t>
            </a:r>
            <a:r>
              <a:rPr lang="en-US" sz="4000" dirty="0" err="1"/>
              <a:t>одном</a:t>
            </a:r>
            <a:r>
              <a:rPr lang="en-US" sz="4000" dirty="0"/>
              <a:t> – </a:t>
            </a:r>
            <a:r>
              <a:rPr lang="en-US" sz="4000" dirty="0" err="1"/>
              <a:t>спасение</a:t>
            </a:r>
            <a:r>
              <a:rPr lang="en-US" sz="4000" dirty="0"/>
              <a:t> </a:t>
            </a:r>
            <a:r>
              <a:rPr lang="en-US" sz="4000" dirty="0" err="1"/>
              <a:t>личности</a:t>
            </a:r>
            <a:r>
              <a:rPr lang="en-US" sz="4000" dirty="0"/>
              <a:t>.</a:t>
            </a:r>
            <a:r>
              <a:rPr lang="ru-RU" sz="4000" dirty="0"/>
              <a:t>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6052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0" y="4735047"/>
            <a:ext cx="9144000" cy="2122953"/>
          </a:xfrm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Миссия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2"/>
            <a:ext cx="1140329" cy="1034997"/>
          </a:xfrm>
          <a:prstGeom prst="rect">
            <a:avLst/>
          </a:prstGeom>
        </p:spPr>
      </p:pic>
      <p:pic>
        <p:nvPicPr>
          <p:cNvPr id="2" name="Изображение 1" descr="1106489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56" y="1008393"/>
            <a:ext cx="2788936" cy="4168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829" y="1605957"/>
            <a:ext cx="6134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Миссия ЦВ </a:t>
            </a:r>
            <a:r>
              <a:rPr lang="ru-RU" sz="4000" dirty="0" smtClean="0"/>
              <a:t>– любить людей</a:t>
            </a:r>
            <a:r>
              <a:rPr lang="ru-RU" sz="4000" dirty="0"/>
              <a:t>, служить их нуждам и вести их к Иисусу Христу. </a:t>
            </a:r>
          </a:p>
        </p:txBody>
      </p:sp>
    </p:spTree>
    <p:extLst>
      <p:ext uri="{BB962C8B-B14F-4D97-AF65-F5344CB8AC3E}">
        <p14:creationId xmlns:p14="http://schemas.microsoft.com/office/powerpoint/2010/main" val="20070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0" y="4735047"/>
            <a:ext cx="9144000" cy="2122953"/>
          </a:xfrm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Личное </a:t>
            </a:r>
            <a:r>
              <a:rPr lang="ru-RU" sz="3600" b="1" dirty="0" err="1" smtClean="0">
                <a:solidFill>
                  <a:schemeClr val="tx1"/>
                </a:solidFill>
              </a:rPr>
              <a:t>благовестие</a:t>
            </a:r>
            <a:r>
              <a:rPr lang="ru-RU" sz="3600" b="1" dirty="0" smtClean="0">
                <a:solidFill>
                  <a:schemeClr val="tx1"/>
                </a:solidFill>
              </a:rPr>
              <a:t> в ЦВ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2"/>
            <a:ext cx="1140329" cy="1034997"/>
          </a:xfrm>
          <a:prstGeom prst="rect">
            <a:avLst/>
          </a:prstGeom>
        </p:spPr>
      </p:pic>
      <p:pic>
        <p:nvPicPr>
          <p:cNvPr id="2" name="Изображение 1" descr="1106489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56" y="1008393"/>
            <a:ext cx="2788936" cy="4168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829" y="1605957"/>
            <a:ext cx="61346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Бог может благословить только тогда </a:t>
            </a:r>
            <a:r>
              <a:rPr lang="ru-RU" sz="4800" b="1" u="sng" dirty="0" smtClean="0"/>
              <a:t>Центры Влияния</a:t>
            </a:r>
            <a:r>
              <a:rPr lang="ru-RU" sz="4000" b="1" dirty="0" smtClean="0"/>
              <a:t>,</a:t>
            </a:r>
          </a:p>
          <a:p>
            <a:pPr algn="ctr"/>
            <a:r>
              <a:rPr lang="ru-RU" sz="4000" b="1" dirty="0" smtClean="0"/>
              <a:t>когда мы их создаем.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51370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bb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-625860" y="4268199"/>
            <a:ext cx="9769860" cy="5373046"/>
          </a:xfrm>
        </p:spPr>
      </p:pic>
      <p:pic>
        <p:nvPicPr>
          <p:cNvPr id="10" name="Изображение 9" descr="logo-color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" y="227622"/>
            <a:ext cx="1140329" cy="10349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4968" y="1960764"/>
            <a:ext cx="8030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Бог может благословить только тогда </a:t>
            </a:r>
            <a:r>
              <a:rPr lang="ru-RU" sz="4800" b="1" u="sng" dirty="0" smtClean="0"/>
              <a:t>социальные программы</a:t>
            </a:r>
            <a:r>
              <a:rPr lang="ru-RU" sz="4000" b="1" dirty="0" smtClean="0"/>
              <a:t>, когда мы их </a:t>
            </a:r>
            <a:r>
              <a:rPr lang="ru-RU" sz="4000" b="1" dirty="0" smtClean="0"/>
              <a:t>будем 																		реализовывать</a:t>
            </a:r>
            <a:endParaRPr lang="ru-RU" sz="4000" b="1" dirty="0"/>
          </a:p>
        </p:txBody>
      </p:sp>
      <p:pic>
        <p:nvPicPr>
          <p:cNvPr id="4" name="Изображение 3" descr="3078_or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8" y="4118807"/>
            <a:ext cx="3641726" cy="2427817"/>
          </a:xfrm>
          <a:prstGeom prst="snip1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46243" y="227622"/>
            <a:ext cx="7381468" cy="771346"/>
          </a:xfrm>
          <a:prstGeom prst="snip2DiagRect">
            <a:avLst/>
          </a:prstGeom>
          <a:solidFill>
            <a:schemeClr val="accent5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Личное </a:t>
            </a:r>
            <a:r>
              <a:rPr lang="ru-RU" sz="3600" b="1" dirty="0" err="1">
                <a:solidFill>
                  <a:schemeClr val="tx1"/>
                </a:solidFill>
              </a:rPr>
              <a:t>благовестие</a:t>
            </a:r>
            <a:r>
              <a:rPr lang="ru-RU" sz="3600" b="1" dirty="0">
                <a:solidFill>
                  <a:schemeClr val="tx1"/>
                </a:solidFill>
              </a:rPr>
              <a:t> в ЦВ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8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715</Words>
  <Application>Microsoft Macintosh PowerPoint</Application>
  <PresentationFormat>Экран (4:3)</PresentationFormat>
  <Paragraphs>100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Dmitro</cp:lastModifiedBy>
  <cp:revision>113</cp:revision>
  <dcterms:created xsi:type="dcterms:W3CDTF">2016-11-01T12:42:38Z</dcterms:created>
  <dcterms:modified xsi:type="dcterms:W3CDTF">2021-03-30T06:48:08Z</dcterms:modified>
</cp:coreProperties>
</file>