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336" r:id="rId2"/>
    <p:sldId id="355" r:id="rId3"/>
    <p:sldId id="356" r:id="rId4"/>
    <p:sldId id="339" r:id="rId5"/>
    <p:sldId id="338" r:id="rId6"/>
    <p:sldId id="357" r:id="rId7"/>
    <p:sldId id="340" r:id="rId8"/>
    <p:sldId id="342" r:id="rId9"/>
    <p:sldId id="343" r:id="rId10"/>
    <p:sldId id="351" r:id="rId11"/>
    <p:sldId id="358" r:id="rId12"/>
    <p:sldId id="359" r:id="rId13"/>
    <p:sldId id="350" r:id="rId14"/>
    <p:sldId id="346" r:id="rId15"/>
    <p:sldId id="344" r:id="rId16"/>
    <p:sldId id="347" r:id="rId17"/>
    <p:sldId id="348" r:id="rId18"/>
    <p:sldId id="349" r:id="rId19"/>
    <p:sldId id="345" r:id="rId20"/>
    <p:sldId id="353" r:id="rId21"/>
  </p:sldIdLst>
  <p:sldSz cx="9144000" cy="5143500" type="screen16x9"/>
  <p:notesSz cx="6858000" cy="9144000"/>
  <p:defaultTextStyle>
    <a:defPPr>
      <a:defRPr lang="ru-RU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Arial" charset="0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Arial" charset="0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Arial" charset="0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Arial" charset="0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Arial" charset="0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charset="0"/>
        <a:ea typeface="Arial" charset="0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charset="0"/>
        <a:ea typeface="Arial" charset="0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charset="0"/>
        <a:ea typeface="Arial" charset="0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623"/>
    <p:restoredTop sz="79693"/>
  </p:normalViewPr>
  <p:slideViewPr>
    <p:cSldViewPr snapToGrid="0" snapToObjects="1">
      <p:cViewPr varScale="1">
        <p:scale>
          <a:sx n="105" d="100"/>
          <a:sy n="105" d="100"/>
        </p:scale>
        <p:origin x="952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F375F-05EB-9042-9C06-9E72D6D157EE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73E9-7826-7C48-B7E7-1586E1F2F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36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Разные способы и методы для достижения цели – проповедь евангелия.</a:t>
            </a:r>
          </a:p>
          <a:p>
            <a:endParaRPr lang="ru-RU" dirty="0"/>
          </a:p>
          <a:p>
            <a:r>
              <a:rPr lang="ru-RU" dirty="0"/>
              <a:t>Стратегия ЕАД – Идем вместе</a:t>
            </a:r>
          </a:p>
          <a:p>
            <a:r>
              <a:rPr lang="ru-RU" dirty="0"/>
              <a:t>Направления стратегии:</a:t>
            </a:r>
          </a:p>
          <a:p>
            <a:pPr marL="228600" indent="-228600">
              <a:buAutoNum type="arabicPeriod"/>
            </a:pPr>
            <a:r>
              <a:rPr lang="ru-RU" dirty="0"/>
              <a:t>Дети, подростки и молодежь</a:t>
            </a:r>
          </a:p>
          <a:p>
            <a:pPr marL="228600" indent="-228600">
              <a:buAutoNum type="arabicPeriod"/>
            </a:pPr>
            <a:r>
              <a:rPr lang="ru-RU" dirty="0"/>
              <a:t>Члены церкви</a:t>
            </a:r>
          </a:p>
          <a:p>
            <a:pPr marL="228600" indent="-228600">
              <a:buAutoNum type="arabicPeriod"/>
            </a:pPr>
            <a:r>
              <a:rPr lang="ru-RU" dirty="0"/>
              <a:t>Новые люди</a:t>
            </a:r>
          </a:p>
          <a:p>
            <a:pPr marL="228600" indent="-228600">
              <a:buAutoNum type="arabicPeriod"/>
            </a:pPr>
            <a:r>
              <a:rPr lang="ru-RU" dirty="0"/>
              <a:t>Пасторы</a:t>
            </a:r>
          </a:p>
          <a:p>
            <a:pPr marL="228600" indent="-228600">
              <a:buAutoNum type="arabicPeriod"/>
            </a:pPr>
            <a:r>
              <a:rPr lang="ru-RU" dirty="0"/>
              <a:t>Администраторы</a:t>
            </a:r>
          </a:p>
          <a:p>
            <a:pPr marL="0" indent="0">
              <a:buNone/>
            </a:pPr>
            <a:r>
              <a:rPr lang="ru-RU" dirty="0"/>
              <a:t>Эти направления реализуются в служении ЦВ.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C73E9-7826-7C48-B7E7-1586E1F2FCF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366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C73E9-7826-7C48-B7E7-1586E1F2FCF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616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C73E9-7826-7C48-B7E7-1586E1F2FCF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704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C73E9-7826-7C48-B7E7-1586E1F2FCF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777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C73E9-7826-7C48-B7E7-1586E1F2FCFF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551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C73E9-7826-7C48-B7E7-1586E1F2FCFF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847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C73E9-7826-7C48-B7E7-1586E1F2FCFF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144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C73E9-7826-7C48-B7E7-1586E1F2FCFF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139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8F0893-91DB-0A4C-857F-39DECFA5DBC2}" type="datetimeFigureOut">
              <a:rPr lang="ru-RU" altLang="ru-RU"/>
              <a:pPr/>
              <a:t>31.03.2021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EE8FC-8152-024B-A14E-3332E98BE6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102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40DD32-253F-204B-B198-822E725FC452}" type="datetimeFigureOut">
              <a:rPr lang="ru-RU" altLang="ru-RU"/>
              <a:pPr/>
              <a:t>31.03.2021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ECE36-E71B-AA4A-9D80-F4F3235491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8060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6C11F1-BBE2-DB47-8536-684AC986755B}" type="datetimeFigureOut">
              <a:rPr lang="ru-RU" altLang="ru-RU"/>
              <a:pPr/>
              <a:t>31.03.2021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F0775-B416-5643-A3D1-C66E17F4BB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7589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68BA7E-E758-EC4C-91D2-5DE0FF424754}" type="datetimeFigureOut">
              <a:rPr lang="ru-RU" altLang="ru-RU"/>
              <a:pPr/>
              <a:t>31.03.2021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2F446-6960-A045-AEDE-918DFBEB81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387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1BB62C-5381-B24B-A19C-B6D283F053BD}" type="datetimeFigureOut">
              <a:rPr lang="ru-RU" altLang="ru-RU"/>
              <a:pPr/>
              <a:t>31.03.2021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7A37E-7DC1-DF4B-84D6-B5B23F1054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387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573A33-2BFE-2D46-BA52-E0A93FEDCCE7}" type="datetimeFigureOut">
              <a:rPr lang="ru-RU" altLang="ru-RU"/>
              <a:pPr/>
              <a:t>31.03.2021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DAD62-E1BA-8241-A527-3B4E987EA2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352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1D797B-D101-8741-95F7-DC8A6497A6F5}" type="datetimeFigureOut">
              <a:rPr lang="ru-RU" altLang="ru-RU"/>
              <a:pPr/>
              <a:t>31.03.2021</a:t>
            </a:fld>
            <a:endParaRPr lang="ru-RU" alt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9E154-E480-6C4E-8E30-C1CE40DE9A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635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65D12E-623E-5442-8A9A-36D5B796BA99}" type="datetimeFigureOut">
              <a:rPr lang="ru-RU" altLang="ru-RU"/>
              <a:pPr/>
              <a:t>31.03.2021</a:t>
            </a:fld>
            <a:endParaRPr lang="ru-RU" alt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9D083-1762-BB4E-8E91-579B4F8EAF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011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D2BED1-4DE5-4A47-BE8D-88CFF4C842B8}" type="datetimeFigureOut">
              <a:rPr lang="ru-RU" altLang="ru-RU"/>
              <a:pPr/>
              <a:t>31.03.2021</a:t>
            </a:fld>
            <a:endParaRPr lang="ru-RU" alt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6DC40-721C-9341-B9A4-1D7970EE7D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76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A62980-DF27-074F-B0BA-96816DA9208C}" type="datetimeFigureOut">
              <a:rPr lang="ru-RU" altLang="ru-RU"/>
              <a:pPr/>
              <a:t>31.03.2021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7E4E0-654D-F944-A46C-8AB9EE4950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4292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5FACC3-CC9C-0343-B7D2-0A453720C283}" type="datetimeFigureOut">
              <a:rPr lang="ru-RU" altLang="ru-RU"/>
              <a:pPr/>
              <a:t>31.03.2021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399B2-39BE-534E-AA2D-C06324DC0D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586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Образец заголовка</a:t>
            </a:r>
            <a:endParaRPr lang="ru-RU" alt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Образец текста</a:t>
            </a:r>
          </a:p>
          <a:p>
            <a:pPr lvl="1"/>
            <a:r>
              <a:rPr lang="en-US" altLang="ru-RU"/>
              <a:t>Второй уровень</a:t>
            </a:r>
          </a:p>
          <a:p>
            <a:pPr lvl="2"/>
            <a:r>
              <a:rPr lang="en-US" altLang="ru-RU"/>
              <a:t>Третий уровень</a:t>
            </a:r>
          </a:p>
          <a:p>
            <a:pPr lvl="3"/>
            <a:r>
              <a:rPr lang="en-US" altLang="ru-RU"/>
              <a:t>Четвертый уровень</a:t>
            </a:r>
          </a:p>
          <a:p>
            <a:pPr lvl="4"/>
            <a:r>
              <a:rPr lang="en-US" altLang="ru-RU"/>
              <a:t>Пятый уровень</a:t>
            </a:r>
            <a:endParaRPr lang="ru-RU" alt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900">
                <a:solidFill>
                  <a:srgbClr val="898989"/>
                </a:solidFill>
              </a:defRPr>
            </a:lvl1pPr>
          </a:lstStyle>
          <a:p>
            <a:fld id="{942CCC70-BE07-E340-8211-3F73C3C5DF3F}" type="datetimeFigureOut">
              <a:rPr lang="ru-RU" altLang="ru-RU"/>
              <a:pPr/>
              <a:t>31.03.2021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900">
                <a:solidFill>
                  <a:srgbClr val="898989"/>
                </a:solidFill>
              </a:defRPr>
            </a:lvl1pPr>
          </a:lstStyle>
          <a:p>
            <a:fld id="{6200B006-93EA-5C4C-B04E-2025B06932D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rtl="0" fontAlgn="base"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Arial" charset="0"/>
          <a:cs typeface="Arial" charset="0"/>
        </a:defRPr>
      </a:lvl1pPr>
      <a:lvl2pPr algn="ctr" defTabSz="342900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Arial" charset="0"/>
          <a:cs typeface="Arial" charset="0"/>
        </a:defRPr>
      </a:lvl2pPr>
      <a:lvl3pPr algn="ctr" defTabSz="342900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Arial" charset="0"/>
          <a:cs typeface="Arial" charset="0"/>
        </a:defRPr>
      </a:lvl3pPr>
      <a:lvl4pPr algn="ctr" defTabSz="342900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Arial" charset="0"/>
          <a:cs typeface="Arial" charset="0"/>
        </a:defRPr>
      </a:lvl4pPr>
      <a:lvl5pPr algn="ctr" defTabSz="342900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Arial" charset="0"/>
          <a:cs typeface="Arial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Arial" charset="0"/>
          <a:cs typeface="Arial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Arial" charset="0"/>
          <a:cs typeface="Arial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Arial" charset="0"/>
          <a:cs typeface="Arial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Arial" charset="0"/>
          <a:cs typeface="Arial" charset="0"/>
        </a:defRPr>
      </a:lvl9pPr>
    </p:titleStyle>
    <p:bodyStyle>
      <a:lvl1pPr marL="257175" indent="-257175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557213" indent="-214313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100" kern="1200">
          <a:solidFill>
            <a:schemeClr val="tx1"/>
          </a:solidFill>
          <a:latin typeface="+mn-lt"/>
          <a:ea typeface="Arial" charset="0"/>
          <a:cs typeface="Arial" charset="0"/>
        </a:defRPr>
      </a:lvl2pPr>
      <a:lvl3pPr marL="8572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8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2001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15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15430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15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ED6D28A-1208-5B44-B141-E92BD74373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8700D813-F594-894E-94A3-1ED00425E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43" r="11227"/>
          <a:stretch>
            <a:fillRect/>
          </a:stretch>
        </p:blipFill>
        <p:spPr bwMode="auto">
          <a:xfrm>
            <a:off x="-18901" y="921377"/>
            <a:ext cx="7886701" cy="2924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EFEF3E7-AA58-314D-A685-0C45695D218D}"/>
              </a:ext>
            </a:extLst>
          </p:cNvPr>
          <p:cNvSpPr/>
          <p:nvPr/>
        </p:nvSpPr>
        <p:spPr>
          <a:xfrm>
            <a:off x="3323" y="1442657"/>
            <a:ext cx="78867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err="1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Евангелизация</a:t>
            </a:r>
            <a:r>
              <a:rPr lang="ru-RU" sz="4800" b="1" dirty="0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Центрах влияния</a:t>
            </a:r>
            <a:endParaRPr kumimoji="0" lang="ru-RU" sz="4800" b="1" dirty="0">
              <a:ln w="1905"/>
              <a:solidFill>
                <a:srgbClr val="008000"/>
              </a:solidFill>
              <a:effectLst>
                <a:glow rad="190500">
                  <a:schemeClr val="bg1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4742491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5218074-AA5C-7641-932D-268906EE1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BE20773-596D-5046-A806-14B597BC6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" y="85064"/>
            <a:ext cx="6645356" cy="1003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0ECF48D-5AD0-C846-90C9-3BCB642CFAC3}"/>
              </a:ext>
            </a:extLst>
          </p:cNvPr>
          <p:cNvSpPr/>
          <p:nvPr/>
        </p:nvSpPr>
        <p:spPr>
          <a:xfrm>
            <a:off x="829340" y="285969"/>
            <a:ext cx="5518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Евангелизация</a:t>
            </a:r>
            <a:r>
              <a:rPr lang="ru-RU" sz="2800" b="1" dirty="0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Центрах влияния</a:t>
            </a:r>
            <a:endParaRPr kumimoji="0" lang="ru-RU" sz="2800" b="1" dirty="0">
              <a:ln w="1905"/>
              <a:solidFill>
                <a:srgbClr val="008000"/>
              </a:solidFill>
              <a:effectLst>
                <a:glow rad="190500">
                  <a:schemeClr val="bg1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73FEF0ED-A4C2-9748-86FB-E327990CE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645" y="840874"/>
            <a:ext cx="7606146" cy="404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32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Метод Христа </a:t>
            </a:r>
          </a:p>
          <a:p>
            <a:pPr marL="0" indent="0">
              <a:buFont typeface="Arial" charset="0"/>
              <a:buNone/>
            </a:pPr>
            <a:r>
              <a:rPr lang="ru-RU" sz="28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Calibri" charset="0"/>
                <a:cs typeface="Calibri" charset="0"/>
              </a:rPr>
              <a:t>«Лишь метод Христа принесет подлинный успех в проповедовании Божьей истины. </a:t>
            </a:r>
          </a:p>
          <a:p>
            <a:pPr marL="0" indent="0">
              <a:buFont typeface="Arial" charset="0"/>
              <a:buNone/>
            </a:pPr>
            <a:r>
              <a:rPr lang="ru-RU" sz="28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Calibri" charset="0"/>
                <a:cs typeface="Calibri" charset="0"/>
              </a:rPr>
              <a:t>Находясь среди людей, Спаситель общался с ними, желая им добра. Он проявлял к ним сочувствие. Он служил их нуждам и завоевывал их доверие. И только после этого Иисус говорил им: «Следуй за Мной».</a:t>
            </a:r>
            <a:r>
              <a:rPr lang="ru-RU" sz="2800" b="1" dirty="0"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ＭＳ Ｐゴシック" charset="0"/>
              </a:rPr>
              <a:t> 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Palatino Linotype"/>
                <a:ea typeface="ＭＳ Ｐゴシック" charset="0"/>
              </a:rPr>
              <a:t>			</a:t>
            </a:r>
          </a:p>
          <a:p>
            <a:pPr algn="r">
              <a:defRPr/>
            </a:pPr>
            <a:r>
              <a:rPr lang="ru-RU" sz="2400" i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Э. Уайт, Служение исцеления с. 143</a:t>
            </a:r>
          </a:p>
        </p:txBody>
      </p:sp>
    </p:spTree>
    <p:extLst>
      <p:ext uri="{BB962C8B-B14F-4D97-AF65-F5344CB8AC3E}">
        <p14:creationId xmlns:p14="http://schemas.microsoft.com/office/powerpoint/2010/main" val="3463280309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ED6D28A-1208-5B44-B141-E92BD74373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8700D813-F594-894E-94A3-1ED00425E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43" r="11227"/>
          <a:stretch>
            <a:fillRect/>
          </a:stretch>
        </p:blipFill>
        <p:spPr bwMode="auto">
          <a:xfrm>
            <a:off x="-18901" y="921377"/>
            <a:ext cx="7886701" cy="2924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EFEF3E7-AA58-314D-A685-0C45695D218D}"/>
              </a:ext>
            </a:extLst>
          </p:cNvPr>
          <p:cNvSpPr/>
          <p:nvPr/>
        </p:nvSpPr>
        <p:spPr>
          <a:xfrm>
            <a:off x="3323" y="1442657"/>
            <a:ext cx="78867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err="1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Евангелизация</a:t>
            </a:r>
            <a:r>
              <a:rPr lang="ru-RU" sz="4800" b="1" dirty="0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Центрах влияния</a:t>
            </a:r>
            <a:endParaRPr kumimoji="0" lang="ru-RU" sz="4800" b="1" dirty="0">
              <a:ln w="1905"/>
              <a:solidFill>
                <a:srgbClr val="008000"/>
              </a:solidFill>
              <a:effectLst>
                <a:glow rad="190500">
                  <a:schemeClr val="bg1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0454666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5218074-AA5C-7641-932D-268906EE1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BE20773-596D-5046-A806-14B597BC6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" y="85064"/>
            <a:ext cx="6645356" cy="1003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0ECF48D-5AD0-C846-90C9-3BCB642CFAC3}"/>
              </a:ext>
            </a:extLst>
          </p:cNvPr>
          <p:cNvSpPr/>
          <p:nvPr/>
        </p:nvSpPr>
        <p:spPr>
          <a:xfrm>
            <a:off x="829340" y="285969"/>
            <a:ext cx="5518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Евангелизация</a:t>
            </a:r>
            <a:r>
              <a:rPr lang="ru-RU" sz="2800" b="1" dirty="0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Центрах влияния</a:t>
            </a:r>
            <a:endParaRPr kumimoji="0" lang="ru-RU" sz="2800" b="1" dirty="0">
              <a:ln w="1905"/>
              <a:solidFill>
                <a:srgbClr val="008000"/>
              </a:solidFill>
              <a:effectLst>
                <a:glow rad="190500">
                  <a:schemeClr val="bg1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73FEF0ED-A4C2-9748-86FB-E327990CE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935" y="1133516"/>
            <a:ext cx="7070651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Центр влияния</a:t>
            </a:r>
            <a:r>
              <a:rPr lang="ru-RU" sz="30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 – </a:t>
            </a:r>
            <a:r>
              <a:rPr lang="ru-RU" sz="30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это </a:t>
            </a:r>
            <a:r>
              <a:rPr lang="ru-RU" sz="30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церковное учреждение</a:t>
            </a:r>
            <a:r>
              <a:rPr lang="ru-RU" sz="30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, в котором через </a:t>
            </a:r>
            <a:r>
              <a:rPr lang="ru-RU" sz="30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служение по методу Христа</a:t>
            </a:r>
            <a:r>
              <a:rPr lang="ru-RU" sz="30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 </a:t>
            </a:r>
            <a:r>
              <a:rPr lang="ru-RU" sz="2800" i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(социальное служение и удовлетворение нужд людей)</a:t>
            </a:r>
            <a:endParaRPr lang="ru-RU" sz="3000" i="1" dirty="0">
              <a:ln w="1905"/>
              <a:solidFill>
                <a:srgbClr val="8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 charset="0"/>
              <a:cs typeface="Calibri" charset="0"/>
            </a:endParaRPr>
          </a:p>
          <a:p>
            <a:pPr algn="ctr">
              <a:defRPr/>
            </a:pPr>
            <a:r>
              <a:rPr lang="ru-RU" sz="28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людей ведут к принятию Иисуса Христа и присоединению к Его церкви.</a:t>
            </a:r>
            <a:endParaRPr lang="ru-RU" sz="2800" dirty="0">
              <a:ln w="1905"/>
              <a:solidFill>
                <a:srgbClr val="8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463279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5218074-AA5C-7641-932D-268906EE1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BE20773-596D-5046-A806-14B597BC6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" y="85064"/>
            <a:ext cx="6645356" cy="1003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0ECF48D-5AD0-C846-90C9-3BCB642CFAC3}"/>
              </a:ext>
            </a:extLst>
          </p:cNvPr>
          <p:cNvSpPr/>
          <p:nvPr/>
        </p:nvSpPr>
        <p:spPr>
          <a:xfrm>
            <a:off x="829340" y="285969"/>
            <a:ext cx="5518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Евангелизация</a:t>
            </a:r>
            <a:r>
              <a:rPr lang="ru-RU" sz="2800" b="1" dirty="0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Центрах влияния</a:t>
            </a:r>
            <a:endParaRPr kumimoji="0" lang="ru-RU" sz="2800" b="1" dirty="0">
              <a:ln w="1905"/>
              <a:solidFill>
                <a:srgbClr val="008000"/>
              </a:solidFill>
              <a:effectLst>
                <a:glow rad="190500">
                  <a:schemeClr val="bg1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73FEF0ED-A4C2-9748-86FB-E327990CE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935" y="1059085"/>
            <a:ext cx="7219507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36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Центр влияния </a:t>
            </a:r>
          </a:p>
          <a:p>
            <a:pPr marL="514350" indent="-514350">
              <a:buAutoNum type="arabicPeriod"/>
              <a:defRPr/>
            </a:pPr>
            <a:r>
              <a:rPr lang="ru-RU" sz="28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Церковное учреждение;</a:t>
            </a:r>
          </a:p>
          <a:p>
            <a:pPr marL="514350" indent="-514350">
              <a:buAutoNum type="arabicPeriod"/>
              <a:defRPr/>
            </a:pPr>
            <a:r>
              <a:rPr lang="ru-RU" sz="28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Служение по «методу Христа»;</a:t>
            </a:r>
          </a:p>
          <a:p>
            <a:pPr marL="514350" indent="-514350">
              <a:buAutoNum type="arabicPeriod"/>
              <a:defRPr/>
            </a:pPr>
            <a:r>
              <a:rPr lang="ru-RU" sz="2800" b="1" dirty="0" err="1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Евангелизация</a:t>
            </a:r>
            <a:r>
              <a:rPr lang="ru-RU" sz="28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 – людей ведут к принятию Иисуса Христа и присоединению к Его церкви.</a:t>
            </a:r>
          </a:p>
        </p:txBody>
      </p:sp>
    </p:spTree>
    <p:extLst>
      <p:ext uri="{BB962C8B-B14F-4D97-AF65-F5344CB8AC3E}">
        <p14:creationId xmlns:p14="http://schemas.microsoft.com/office/powerpoint/2010/main" val="33855732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5218074-AA5C-7641-932D-268906EE1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BE20773-596D-5046-A806-14B597BC6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" y="85064"/>
            <a:ext cx="6645356" cy="1003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0ECF48D-5AD0-C846-90C9-3BCB642CFAC3}"/>
              </a:ext>
            </a:extLst>
          </p:cNvPr>
          <p:cNvSpPr/>
          <p:nvPr/>
        </p:nvSpPr>
        <p:spPr>
          <a:xfrm>
            <a:off x="829340" y="285969"/>
            <a:ext cx="5518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Евангелизация</a:t>
            </a:r>
            <a:r>
              <a:rPr lang="ru-RU" sz="2800" b="1" dirty="0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Центрах влияния</a:t>
            </a:r>
            <a:endParaRPr kumimoji="0" lang="ru-RU" sz="2800" b="1" dirty="0">
              <a:ln w="1905"/>
              <a:solidFill>
                <a:srgbClr val="008000"/>
              </a:solidFill>
              <a:effectLst>
                <a:glow rad="190500">
                  <a:schemeClr val="bg1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73FEF0ED-A4C2-9748-86FB-E327990CE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079" y="851265"/>
            <a:ext cx="7559749" cy="398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32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Цели центра влияния:  </a:t>
            </a:r>
          </a:p>
          <a:p>
            <a:pPr marL="557213" indent="-557213">
              <a:buFont typeface="+mj-lt"/>
              <a:buAutoNum type="arabicPeriod"/>
              <a:defRPr/>
            </a:pPr>
            <a:r>
              <a:rPr lang="ru-RU" sz="24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Познакомиться и общаться с людьми;</a:t>
            </a:r>
          </a:p>
          <a:p>
            <a:pPr marL="557213" indent="-557213">
              <a:buFont typeface="+mj-lt"/>
              <a:buAutoNum type="arabicPeriod"/>
              <a:defRPr/>
            </a:pPr>
            <a:r>
              <a:rPr lang="ru-RU" sz="24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Понимание социальных проблем и нужд людей;</a:t>
            </a:r>
          </a:p>
          <a:p>
            <a:pPr marL="557213" indent="-557213">
              <a:buFont typeface="+mj-lt"/>
              <a:buAutoNum type="arabicPeriod"/>
              <a:defRPr/>
            </a:pPr>
            <a:r>
              <a:rPr lang="ru-RU" sz="24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Помощь людям в решении их социальных проблем; </a:t>
            </a:r>
          </a:p>
          <a:p>
            <a:pPr marL="557213" indent="-557213">
              <a:buFont typeface="+mj-lt"/>
              <a:buAutoNum type="arabicPeriod"/>
              <a:defRPr/>
            </a:pPr>
            <a:r>
              <a:rPr lang="ru-RU" sz="24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Подружиться с людьми; </a:t>
            </a:r>
          </a:p>
          <a:p>
            <a:pPr marL="557213" indent="-557213">
              <a:buFont typeface="+mj-lt"/>
              <a:buAutoNum type="arabicPeriod"/>
              <a:defRPr/>
            </a:pPr>
            <a:r>
              <a:rPr lang="ru-RU" sz="24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Познакомить людей с учением Библии;</a:t>
            </a:r>
          </a:p>
          <a:p>
            <a:pPr marL="557213" indent="-557213">
              <a:buFont typeface="+mj-lt"/>
              <a:buAutoNum type="arabicPeriod"/>
              <a:defRPr/>
            </a:pPr>
            <a:r>
              <a:rPr lang="ru-RU" sz="24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Помочь людям принять решение прийти ко Христу, и заключить с Ним завет;</a:t>
            </a:r>
          </a:p>
          <a:p>
            <a:pPr marL="557213" indent="-557213">
              <a:buFont typeface="+mj-lt"/>
              <a:buAutoNum type="arabicPeriod"/>
              <a:defRPr/>
            </a:pPr>
            <a:r>
              <a:rPr lang="ru-RU" sz="24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Создать новую церковь;</a:t>
            </a:r>
          </a:p>
          <a:p>
            <a:pPr marL="557213" indent="-557213">
              <a:buFont typeface="+mj-lt"/>
              <a:buAutoNum type="arabicPeriod"/>
              <a:defRPr/>
            </a:pPr>
            <a:r>
              <a:rPr lang="ru-RU" sz="24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Вовлечь новых членов церкви в активное служение.</a:t>
            </a:r>
          </a:p>
        </p:txBody>
      </p:sp>
    </p:spTree>
    <p:extLst>
      <p:ext uri="{BB962C8B-B14F-4D97-AF65-F5344CB8AC3E}">
        <p14:creationId xmlns:p14="http://schemas.microsoft.com/office/powerpoint/2010/main" val="42157171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5218074-AA5C-7641-932D-268906EE1A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BE20773-596D-5046-A806-14B597BC6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" y="85064"/>
            <a:ext cx="6645356" cy="1003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0ECF48D-5AD0-C846-90C9-3BCB642CFAC3}"/>
              </a:ext>
            </a:extLst>
          </p:cNvPr>
          <p:cNvSpPr/>
          <p:nvPr/>
        </p:nvSpPr>
        <p:spPr>
          <a:xfrm>
            <a:off x="829340" y="285969"/>
            <a:ext cx="5518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Евангелизация</a:t>
            </a:r>
            <a:r>
              <a:rPr lang="ru-RU" sz="2800" b="1" dirty="0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Центрах влияния</a:t>
            </a:r>
            <a:endParaRPr kumimoji="0" lang="ru-RU" sz="2800" b="1" dirty="0">
              <a:ln w="1905"/>
              <a:solidFill>
                <a:srgbClr val="008000"/>
              </a:solidFill>
              <a:effectLst>
                <a:glow rad="190500">
                  <a:schemeClr val="bg1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73FEF0ED-A4C2-9748-86FB-E327990CE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649" y="832809"/>
            <a:ext cx="752133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28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Рекомендации:</a:t>
            </a:r>
          </a:p>
          <a:p>
            <a:pPr marL="514350" indent="-514350">
              <a:spcAft>
                <a:spcPts val="0"/>
              </a:spcAft>
              <a:buAutoNum type="arabicPeriod"/>
              <a:defRPr/>
            </a:pPr>
            <a:r>
              <a:rPr lang="ru-RU" sz="28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Интегрируйте </a:t>
            </a:r>
            <a:r>
              <a:rPr lang="ru-RU" sz="2800" dirty="0" err="1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евангелизацию</a:t>
            </a:r>
            <a:r>
              <a:rPr lang="ru-RU" sz="28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 в работу ЦВ:</a:t>
            </a:r>
          </a:p>
          <a:p>
            <a:pPr marL="971550" lvl="1" indent="-51435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Евангельский настрой сотрудников;</a:t>
            </a:r>
          </a:p>
          <a:p>
            <a:pPr marL="971550" lvl="1" indent="-51435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Внешний вид ЦВ и сотрудников;</a:t>
            </a:r>
          </a:p>
          <a:p>
            <a:pPr marL="971550" lvl="1" indent="-51435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Качество программ и услуг;</a:t>
            </a:r>
          </a:p>
          <a:p>
            <a:pPr marL="971550" lvl="1" indent="-51435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Отношение к людям;</a:t>
            </a:r>
          </a:p>
          <a:p>
            <a:pPr marL="971550" lvl="1" indent="-51435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Молитвы за людей;</a:t>
            </a:r>
          </a:p>
          <a:p>
            <a:pPr marL="971550" lvl="1" indent="-51435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Изучение Библии; </a:t>
            </a:r>
          </a:p>
          <a:p>
            <a:pPr marL="971550" lvl="1" indent="-51435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Личные собеседники, друзья;</a:t>
            </a:r>
          </a:p>
          <a:p>
            <a:pPr marL="971550" lvl="1" indent="-51435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Евангельские мероприятия;</a:t>
            </a:r>
          </a:p>
          <a:p>
            <a:pPr marL="971550" lvl="1" indent="-51435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Создание новой церкви.</a:t>
            </a:r>
            <a:endParaRPr lang="ru-RU" sz="2000" b="1" dirty="0">
              <a:ln w="1905"/>
              <a:solidFill>
                <a:srgbClr val="8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555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5218074-AA5C-7641-932D-268906EE1A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BE20773-596D-5046-A806-14B597BC6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" y="85064"/>
            <a:ext cx="6645356" cy="1003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0ECF48D-5AD0-C846-90C9-3BCB642CFAC3}"/>
              </a:ext>
            </a:extLst>
          </p:cNvPr>
          <p:cNvSpPr/>
          <p:nvPr/>
        </p:nvSpPr>
        <p:spPr>
          <a:xfrm>
            <a:off x="829340" y="285969"/>
            <a:ext cx="5518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Евангелизация</a:t>
            </a:r>
            <a:r>
              <a:rPr lang="ru-RU" sz="2800" b="1" dirty="0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Центрах влияния</a:t>
            </a:r>
            <a:endParaRPr kumimoji="0" lang="ru-RU" sz="2800" b="1" dirty="0">
              <a:ln w="1905"/>
              <a:solidFill>
                <a:srgbClr val="008000"/>
              </a:solidFill>
              <a:effectLst>
                <a:glow rad="190500">
                  <a:schemeClr val="bg1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73FEF0ED-A4C2-9748-86FB-E327990CE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37" y="879776"/>
            <a:ext cx="7790526" cy="398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28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Рекомендации: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 startAt="2"/>
              <a:defRPr/>
            </a:pPr>
            <a:r>
              <a:rPr lang="ru-RU" sz="28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Отдавайте приоритет </a:t>
            </a:r>
            <a:r>
              <a:rPr lang="ru-RU" sz="2800" dirty="0" err="1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евангелизации</a:t>
            </a:r>
            <a:r>
              <a:rPr lang="ru-RU" sz="28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:</a:t>
            </a:r>
          </a:p>
          <a:p>
            <a:pPr marL="971550" lvl="1" indent="-51435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Распределение ресурсов;</a:t>
            </a:r>
          </a:p>
          <a:p>
            <a:pPr marL="971550" lvl="1" indent="-51435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Подбор сотрудников;</a:t>
            </a:r>
          </a:p>
          <a:p>
            <a:pPr marL="971550" lvl="1" indent="-51435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Обучение сотрудников;</a:t>
            </a:r>
          </a:p>
          <a:p>
            <a:pPr marL="971550" lvl="1" indent="-51435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Продуманный процесс приглашения человека к изучению Библии;</a:t>
            </a:r>
          </a:p>
          <a:p>
            <a:pPr marL="971550" lvl="1" indent="-51435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Регулярные евангельские мероприятия;</a:t>
            </a:r>
          </a:p>
          <a:p>
            <a:pPr marL="971550" lvl="1" indent="-51435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Поощряйте личную </a:t>
            </a:r>
            <a:r>
              <a:rPr lang="ru-RU" sz="2400" b="1" dirty="0" err="1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евангелизацию</a:t>
            </a:r>
            <a:r>
              <a:rPr lang="ru-RU" sz="24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 сотрудников;</a:t>
            </a:r>
          </a:p>
          <a:p>
            <a:pPr marL="971550" lvl="1" indent="-51435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Планируйте создание новой церкви.</a:t>
            </a:r>
            <a:endParaRPr lang="ru-RU" sz="2000" b="1" dirty="0">
              <a:ln w="1905"/>
              <a:solidFill>
                <a:srgbClr val="8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8192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5218074-AA5C-7641-932D-268906EE1A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BE20773-596D-5046-A806-14B597BC6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" y="85064"/>
            <a:ext cx="6645356" cy="1003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0ECF48D-5AD0-C846-90C9-3BCB642CFAC3}"/>
              </a:ext>
            </a:extLst>
          </p:cNvPr>
          <p:cNvSpPr/>
          <p:nvPr/>
        </p:nvSpPr>
        <p:spPr>
          <a:xfrm>
            <a:off x="829340" y="285969"/>
            <a:ext cx="5518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Евангелизация</a:t>
            </a:r>
            <a:r>
              <a:rPr lang="ru-RU" sz="2800" b="1" dirty="0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Центрах влияния</a:t>
            </a:r>
            <a:endParaRPr kumimoji="0" lang="ru-RU" sz="2800" b="1" dirty="0">
              <a:ln w="1905"/>
              <a:solidFill>
                <a:srgbClr val="008000"/>
              </a:solidFill>
              <a:effectLst>
                <a:glow rad="190500">
                  <a:schemeClr val="bg1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73FEF0ED-A4C2-9748-86FB-E327990CE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935" y="910949"/>
            <a:ext cx="7219507" cy="373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28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Рекомендации</a:t>
            </a:r>
            <a:r>
              <a:rPr lang="ru-RU" sz="32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: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 startAt="3"/>
              <a:defRPr/>
            </a:pPr>
            <a:r>
              <a:rPr lang="ru-RU" sz="28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Позаботьтесь о наличии качественных материалов для </a:t>
            </a:r>
            <a:r>
              <a:rPr lang="ru-RU" sz="2800" dirty="0" err="1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евангелизации</a:t>
            </a:r>
            <a:r>
              <a:rPr lang="ru-RU" sz="28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:</a:t>
            </a:r>
          </a:p>
          <a:p>
            <a:pPr marL="971550" lvl="1" indent="-51435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Библейские уроки;</a:t>
            </a:r>
          </a:p>
          <a:p>
            <a:pPr marL="971550" lvl="1" indent="-51435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Литература;</a:t>
            </a:r>
          </a:p>
          <a:p>
            <a:pPr marL="971550" lvl="1" indent="-51435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Видео материалы;</a:t>
            </a:r>
          </a:p>
          <a:p>
            <a:pPr marL="971550" lvl="1" indent="-51435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Программы по изучению Библии (для различных возрастов и групп);</a:t>
            </a:r>
          </a:p>
          <a:p>
            <a:pPr marL="971550" lvl="1" indent="-51435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Реклама программ и проектов.</a:t>
            </a:r>
          </a:p>
        </p:txBody>
      </p:sp>
    </p:spTree>
    <p:extLst>
      <p:ext uri="{BB962C8B-B14F-4D97-AF65-F5344CB8AC3E}">
        <p14:creationId xmlns:p14="http://schemas.microsoft.com/office/powerpoint/2010/main" val="13711537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5218074-AA5C-7641-932D-268906EE1A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BE20773-596D-5046-A806-14B597BC6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" y="85064"/>
            <a:ext cx="6645356" cy="1003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0ECF48D-5AD0-C846-90C9-3BCB642CFAC3}"/>
              </a:ext>
            </a:extLst>
          </p:cNvPr>
          <p:cNvSpPr/>
          <p:nvPr/>
        </p:nvSpPr>
        <p:spPr>
          <a:xfrm>
            <a:off x="829340" y="285969"/>
            <a:ext cx="5518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Евангелизация</a:t>
            </a:r>
            <a:r>
              <a:rPr lang="ru-RU" sz="2800" b="1" dirty="0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Центрах влияния</a:t>
            </a:r>
            <a:endParaRPr kumimoji="0" lang="ru-RU" sz="2800" b="1" dirty="0">
              <a:ln w="1905"/>
              <a:solidFill>
                <a:srgbClr val="008000"/>
              </a:solidFill>
              <a:effectLst>
                <a:glow rad="190500">
                  <a:schemeClr val="bg1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73FEF0ED-A4C2-9748-86FB-E327990CE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04" y="923141"/>
            <a:ext cx="7693845" cy="367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28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Рекомендации</a:t>
            </a:r>
            <a:r>
              <a:rPr lang="ru-RU" sz="32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: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 startAt="4"/>
              <a:defRPr/>
            </a:pPr>
            <a:r>
              <a:rPr lang="ru-RU" sz="28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Организуйте процесс </a:t>
            </a:r>
            <a:r>
              <a:rPr lang="ru-RU" sz="2800" dirty="0" err="1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евангелизации</a:t>
            </a:r>
            <a:r>
              <a:rPr lang="ru-RU" sz="28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 в ЦВ:</a:t>
            </a:r>
          </a:p>
          <a:p>
            <a:pPr marL="971550" lvl="1" indent="-51435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Ответственный за </a:t>
            </a:r>
            <a:r>
              <a:rPr lang="ru-RU" sz="2400" b="1" dirty="0" err="1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евангелизацию</a:t>
            </a:r>
            <a:r>
              <a:rPr lang="ru-RU" sz="24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 (директор ЦВ);</a:t>
            </a:r>
          </a:p>
          <a:p>
            <a:pPr marL="971550" lvl="1" indent="-51435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Четко спланированный процесс перехода от удовлетворения социальных нужд к духовным;</a:t>
            </a:r>
          </a:p>
          <a:p>
            <a:pPr marL="971550" lvl="1" indent="-51435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Вовлеченность всех сотрудников;</a:t>
            </a:r>
          </a:p>
          <a:p>
            <a:pPr marL="971550" lvl="1" indent="-51435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Обучение сотрудников;</a:t>
            </a:r>
          </a:p>
          <a:p>
            <a:pPr marL="971550" lvl="1" indent="-51435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Регулярные евангельские мероприятия;</a:t>
            </a:r>
          </a:p>
          <a:p>
            <a:pPr marL="971550" lvl="1" indent="-51435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Продуманный план создания новой церкви.</a:t>
            </a:r>
          </a:p>
        </p:txBody>
      </p:sp>
    </p:spTree>
    <p:extLst>
      <p:ext uri="{BB962C8B-B14F-4D97-AF65-F5344CB8AC3E}">
        <p14:creationId xmlns:p14="http://schemas.microsoft.com/office/powerpoint/2010/main" val="38612369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5218074-AA5C-7641-932D-268906EE1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BE20773-596D-5046-A806-14B597BC6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" y="85064"/>
            <a:ext cx="6645356" cy="1003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0ECF48D-5AD0-C846-90C9-3BCB642CFAC3}"/>
              </a:ext>
            </a:extLst>
          </p:cNvPr>
          <p:cNvSpPr/>
          <p:nvPr/>
        </p:nvSpPr>
        <p:spPr>
          <a:xfrm>
            <a:off x="829340" y="285969"/>
            <a:ext cx="5518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Евангелизация</a:t>
            </a:r>
            <a:r>
              <a:rPr lang="ru-RU" sz="2800" b="1" dirty="0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Центрах влияния</a:t>
            </a:r>
            <a:endParaRPr kumimoji="0" lang="ru-RU" sz="2800" b="1" dirty="0">
              <a:ln w="1905"/>
              <a:solidFill>
                <a:srgbClr val="008000"/>
              </a:solidFill>
              <a:effectLst>
                <a:glow rad="190500">
                  <a:schemeClr val="bg1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73FEF0ED-A4C2-9748-86FB-E327990CE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35" y="1165962"/>
            <a:ext cx="721950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«И увидел я другого Ангела, летящего по средине неба, который имел вечное Евангелие, чтобы </a:t>
            </a:r>
            <a:r>
              <a:rPr lang="ru-RU" sz="32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благовествовать живущим на земле и всякому племени и колену, и языку и народу</a:t>
            </a:r>
            <a:r>
              <a:rPr lang="ru-RU" sz="32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…»</a:t>
            </a:r>
          </a:p>
          <a:p>
            <a:pPr algn="r">
              <a:defRPr/>
            </a:pPr>
            <a:r>
              <a:rPr lang="ru-RU" sz="32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 </a:t>
            </a:r>
            <a:r>
              <a:rPr lang="ru-RU" sz="3200" i="1" dirty="0" err="1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Откр</a:t>
            </a:r>
            <a:r>
              <a:rPr lang="ru-RU" sz="3200" i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. 14:6</a:t>
            </a:r>
          </a:p>
        </p:txBody>
      </p:sp>
    </p:spTree>
    <p:extLst>
      <p:ext uri="{BB962C8B-B14F-4D97-AF65-F5344CB8AC3E}">
        <p14:creationId xmlns:p14="http://schemas.microsoft.com/office/powerpoint/2010/main" val="413300117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5218074-AA5C-7641-932D-268906EE1A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BE20773-596D-5046-A806-14B597BC6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" y="85064"/>
            <a:ext cx="6645356" cy="1003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0ECF48D-5AD0-C846-90C9-3BCB642CFAC3}"/>
              </a:ext>
            </a:extLst>
          </p:cNvPr>
          <p:cNvSpPr/>
          <p:nvPr/>
        </p:nvSpPr>
        <p:spPr>
          <a:xfrm>
            <a:off x="829340" y="285969"/>
            <a:ext cx="5518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Евангелизация</a:t>
            </a:r>
            <a:r>
              <a:rPr lang="ru-RU" sz="2800" b="1" dirty="0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Центрах влияния</a:t>
            </a:r>
            <a:endParaRPr kumimoji="0" lang="ru-RU" sz="2800" b="1" dirty="0">
              <a:ln w="1905"/>
              <a:solidFill>
                <a:srgbClr val="008000"/>
              </a:solidFill>
              <a:effectLst>
                <a:glow rad="190500">
                  <a:schemeClr val="bg1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73FEF0ED-A4C2-9748-86FB-E327990CE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284" y="1268400"/>
            <a:ext cx="739668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Итак идите, научите все народы, крестя их во имя Отца и Сына и Святого Духа,</a:t>
            </a:r>
          </a:p>
          <a:p>
            <a:pPr algn="ctr">
              <a:defRPr/>
            </a:pPr>
            <a:r>
              <a:rPr lang="ru-RU" sz="32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 Уча их соблюдать все, что Я повелел вам; и се, Я с вами во все дни до скончания века.</a:t>
            </a:r>
          </a:p>
          <a:p>
            <a:pPr algn="r">
              <a:defRPr/>
            </a:pPr>
            <a:r>
              <a:rPr lang="ru-RU" sz="3200" i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Мф.28:19-20</a:t>
            </a:r>
          </a:p>
        </p:txBody>
      </p:sp>
    </p:spTree>
    <p:extLst>
      <p:ext uri="{BB962C8B-B14F-4D97-AF65-F5344CB8AC3E}">
        <p14:creationId xmlns:p14="http://schemas.microsoft.com/office/powerpoint/2010/main" val="2966346233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5218074-AA5C-7641-932D-268906EE1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BE20773-596D-5046-A806-14B597BC6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" y="85064"/>
            <a:ext cx="6645356" cy="1003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0ECF48D-5AD0-C846-90C9-3BCB642CFAC3}"/>
              </a:ext>
            </a:extLst>
          </p:cNvPr>
          <p:cNvSpPr/>
          <p:nvPr/>
        </p:nvSpPr>
        <p:spPr>
          <a:xfrm>
            <a:off x="829340" y="285969"/>
            <a:ext cx="5518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Евангелизация</a:t>
            </a:r>
            <a:r>
              <a:rPr lang="ru-RU" sz="2800" b="1" dirty="0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Центрах влияния</a:t>
            </a:r>
            <a:endParaRPr kumimoji="0" lang="ru-RU" sz="2800" b="1" dirty="0">
              <a:ln w="1905"/>
              <a:solidFill>
                <a:srgbClr val="008000"/>
              </a:solidFill>
              <a:effectLst>
                <a:glow rad="190500">
                  <a:schemeClr val="bg1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73FEF0ED-A4C2-9748-86FB-E327990CE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35" y="1260962"/>
            <a:ext cx="721950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«</a:t>
            </a:r>
            <a:r>
              <a:rPr lang="ru-RU" sz="32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И проповедано будет сие Евангелие Царствия по всей вселенной</a:t>
            </a:r>
            <a:r>
              <a:rPr lang="ru-RU" sz="32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, во свидетельство всем народам; и тогда придет конец».</a:t>
            </a:r>
          </a:p>
          <a:p>
            <a:pPr algn="r">
              <a:defRPr/>
            </a:pPr>
            <a:r>
              <a:rPr lang="ru-RU" sz="32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 </a:t>
            </a:r>
            <a:r>
              <a:rPr lang="ru-RU" sz="3200" i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Мф. 24:14</a:t>
            </a:r>
          </a:p>
        </p:txBody>
      </p:sp>
    </p:spTree>
    <p:extLst>
      <p:ext uri="{BB962C8B-B14F-4D97-AF65-F5344CB8AC3E}">
        <p14:creationId xmlns:p14="http://schemas.microsoft.com/office/powerpoint/2010/main" val="299059200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5218074-AA5C-7641-932D-268906EE1A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BE20773-596D-5046-A806-14B597BC6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" y="85064"/>
            <a:ext cx="6645356" cy="1003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0ECF48D-5AD0-C846-90C9-3BCB642CFAC3}"/>
              </a:ext>
            </a:extLst>
          </p:cNvPr>
          <p:cNvSpPr/>
          <p:nvPr/>
        </p:nvSpPr>
        <p:spPr>
          <a:xfrm>
            <a:off x="829340" y="285969"/>
            <a:ext cx="5518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Евангелизация</a:t>
            </a:r>
            <a:r>
              <a:rPr lang="ru-RU" sz="2800" b="1" dirty="0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Центрах влияния</a:t>
            </a:r>
            <a:endParaRPr kumimoji="0" lang="ru-RU" sz="2800" b="1" dirty="0">
              <a:ln w="1905"/>
              <a:solidFill>
                <a:srgbClr val="008000"/>
              </a:solidFill>
              <a:effectLst>
                <a:glow rad="190500">
                  <a:schemeClr val="bg1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73FEF0ED-A4C2-9748-86FB-E327990CE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895794"/>
            <a:ext cx="7442171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Вы — свет мира.</a:t>
            </a:r>
            <a:r>
              <a:rPr lang="ru-RU" sz="32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 Не может укрыться город, стоящий на верху горы. И, зажегши свечу, не ставят ее под сосудом, но на подсвечнике, и светит всем в доме.</a:t>
            </a:r>
          </a:p>
          <a:p>
            <a:pPr algn="ctr">
              <a:defRPr/>
            </a:pPr>
            <a:r>
              <a:rPr lang="ru-RU" sz="32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Так да светит свет ваш пред людьми</a:t>
            </a:r>
            <a:r>
              <a:rPr lang="ru-RU" sz="32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, чтобы они видели ваши добрые дела и прославляли Отца вашего Небесного.</a:t>
            </a:r>
          </a:p>
          <a:p>
            <a:pPr algn="r">
              <a:defRPr/>
            </a:pPr>
            <a:r>
              <a:rPr lang="ru-RU" sz="3200" i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Мф.5:14-16</a:t>
            </a:r>
          </a:p>
        </p:txBody>
      </p:sp>
    </p:spTree>
    <p:extLst>
      <p:ext uri="{BB962C8B-B14F-4D97-AF65-F5344CB8AC3E}">
        <p14:creationId xmlns:p14="http://schemas.microsoft.com/office/powerpoint/2010/main" val="243225690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5218074-AA5C-7641-932D-268906EE1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BE20773-596D-5046-A806-14B597BC6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" y="85064"/>
            <a:ext cx="6645356" cy="1003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0ECF48D-5AD0-C846-90C9-3BCB642CFAC3}"/>
              </a:ext>
            </a:extLst>
          </p:cNvPr>
          <p:cNvSpPr/>
          <p:nvPr/>
        </p:nvSpPr>
        <p:spPr>
          <a:xfrm>
            <a:off x="829340" y="285969"/>
            <a:ext cx="5518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Евангелизация</a:t>
            </a:r>
            <a:r>
              <a:rPr lang="ru-RU" sz="2800" b="1" dirty="0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Центрах влияния</a:t>
            </a:r>
            <a:endParaRPr kumimoji="0" lang="ru-RU" sz="2800" b="1" dirty="0">
              <a:ln w="1905"/>
              <a:solidFill>
                <a:srgbClr val="008000"/>
              </a:solidFill>
              <a:effectLst>
                <a:glow rad="190500">
                  <a:schemeClr val="bg1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73FEF0ED-A4C2-9748-86FB-E327990CE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549" y="1558818"/>
            <a:ext cx="7396687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Одна из основных целей любой программы или проекта в церкви – </a:t>
            </a:r>
            <a:r>
              <a:rPr lang="ru-RU" sz="3600" b="1" dirty="0" err="1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евангелизация</a:t>
            </a:r>
            <a:r>
              <a:rPr lang="ru-RU" sz="36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.</a:t>
            </a:r>
            <a:endParaRPr lang="ru-RU" sz="3200" b="1" dirty="0">
              <a:ln w="1905"/>
              <a:solidFill>
                <a:srgbClr val="8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118438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5218074-AA5C-7641-932D-268906EE1A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BE20773-596D-5046-A806-14B597BC6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" y="85064"/>
            <a:ext cx="6645356" cy="1003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0ECF48D-5AD0-C846-90C9-3BCB642CFAC3}"/>
              </a:ext>
            </a:extLst>
          </p:cNvPr>
          <p:cNvSpPr/>
          <p:nvPr/>
        </p:nvSpPr>
        <p:spPr>
          <a:xfrm>
            <a:off x="829340" y="285969"/>
            <a:ext cx="5518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Евангелизация</a:t>
            </a:r>
            <a:r>
              <a:rPr lang="ru-RU" sz="2800" b="1" dirty="0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Центрах влияния</a:t>
            </a:r>
            <a:endParaRPr kumimoji="0" lang="ru-RU" sz="2800" b="1" dirty="0">
              <a:ln w="1905"/>
              <a:solidFill>
                <a:srgbClr val="008000"/>
              </a:solidFill>
              <a:effectLst>
                <a:glow rad="190500">
                  <a:schemeClr val="bg1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73FEF0ED-A4C2-9748-86FB-E327990CE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935" y="1271745"/>
            <a:ext cx="7070651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000" b="1" dirty="0" err="1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Евангелизация</a:t>
            </a:r>
            <a:r>
              <a:rPr lang="ru-RU" sz="30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 – </a:t>
            </a:r>
            <a:r>
              <a:rPr lang="ru-RU" sz="30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проповедь Евангелия различными методами и способами, </a:t>
            </a:r>
          </a:p>
          <a:p>
            <a:pPr algn="ctr">
              <a:defRPr/>
            </a:pPr>
            <a:r>
              <a:rPr lang="ru-RU" sz="30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цель которой привести людей к </a:t>
            </a:r>
            <a:r>
              <a:rPr lang="ru-RU" sz="30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принятию Иисуса Христа и присоединению к Его церкви.</a:t>
            </a:r>
            <a:endParaRPr lang="ru-RU" sz="3000" dirty="0">
              <a:ln w="1905"/>
              <a:solidFill>
                <a:srgbClr val="8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296602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5218074-AA5C-7641-932D-268906EE1A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BE20773-596D-5046-A806-14B597BC6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" y="85064"/>
            <a:ext cx="6645356" cy="1003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0ECF48D-5AD0-C846-90C9-3BCB642CFAC3}"/>
              </a:ext>
            </a:extLst>
          </p:cNvPr>
          <p:cNvSpPr/>
          <p:nvPr/>
        </p:nvSpPr>
        <p:spPr>
          <a:xfrm>
            <a:off x="829340" y="285969"/>
            <a:ext cx="5518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Евангелизация</a:t>
            </a:r>
            <a:r>
              <a:rPr lang="ru-RU" sz="2800" b="1" dirty="0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Центрах влияния</a:t>
            </a:r>
            <a:endParaRPr kumimoji="0" lang="ru-RU" sz="2800" b="1" dirty="0">
              <a:ln w="1905"/>
              <a:solidFill>
                <a:srgbClr val="008000"/>
              </a:solidFill>
              <a:effectLst>
                <a:glow rad="190500">
                  <a:schemeClr val="bg1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73FEF0ED-A4C2-9748-86FB-E327990CE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284" y="1179500"/>
            <a:ext cx="739668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Служение Центра влияния - </a:t>
            </a:r>
            <a:r>
              <a:rPr lang="ru-RU" sz="32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распространения </a:t>
            </a:r>
            <a:r>
              <a:rPr lang="ru-RU" sz="3200" b="1" dirty="0" err="1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адвентистского</a:t>
            </a:r>
            <a:r>
              <a:rPr lang="ru-RU" sz="32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 </a:t>
            </a:r>
            <a:r>
              <a:rPr lang="ru-RU" sz="32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влияния, взглядов и убеждений </a:t>
            </a:r>
            <a:r>
              <a:rPr lang="ru-RU" sz="32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через построение взаимоотношений с людьми и удовлетворение их нужд. </a:t>
            </a:r>
          </a:p>
        </p:txBody>
      </p:sp>
    </p:spTree>
    <p:extLst>
      <p:ext uri="{BB962C8B-B14F-4D97-AF65-F5344CB8AC3E}">
        <p14:creationId xmlns:p14="http://schemas.microsoft.com/office/powerpoint/2010/main" val="332655386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5218074-AA5C-7641-932D-268906EE1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BE20773-596D-5046-A806-14B597BC6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" y="85064"/>
            <a:ext cx="6645356" cy="1003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0ECF48D-5AD0-C846-90C9-3BCB642CFAC3}"/>
              </a:ext>
            </a:extLst>
          </p:cNvPr>
          <p:cNvSpPr/>
          <p:nvPr/>
        </p:nvSpPr>
        <p:spPr>
          <a:xfrm>
            <a:off x="829340" y="285969"/>
            <a:ext cx="5518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Евангелизация</a:t>
            </a:r>
            <a:r>
              <a:rPr lang="ru-RU" sz="2800" b="1" dirty="0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Центрах влияния</a:t>
            </a:r>
            <a:endParaRPr kumimoji="0" lang="ru-RU" sz="2800" b="1" dirty="0">
              <a:ln w="1905"/>
              <a:solidFill>
                <a:srgbClr val="008000"/>
              </a:solidFill>
              <a:effectLst>
                <a:glow rad="190500">
                  <a:schemeClr val="bg1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73FEF0ED-A4C2-9748-86FB-E327990CE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935" y="1165415"/>
            <a:ext cx="7070651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0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Центр влияния – </a:t>
            </a:r>
            <a:r>
              <a:rPr lang="ru-RU" sz="30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это церковное учреждение, в котором через служение по методу Христа </a:t>
            </a:r>
            <a:r>
              <a:rPr lang="ru-RU" sz="3000" i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(социальное служение и удовлетворение нужд людей) </a:t>
            </a:r>
            <a:r>
              <a:rPr lang="ru-RU" sz="30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осуществляется</a:t>
            </a:r>
            <a:r>
              <a:rPr lang="ru-RU" sz="3000" i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 </a:t>
            </a:r>
            <a:r>
              <a:rPr lang="ru-RU" sz="3000" b="1" dirty="0" err="1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евангелизация</a:t>
            </a:r>
            <a:r>
              <a:rPr lang="ru-RU" sz="30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.</a:t>
            </a:r>
            <a:r>
              <a:rPr lang="ru-RU" sz="3000" i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0967679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5218074-AA5C-7641-932D-268906EE1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BE20773-596D-5046-A806-14B597BC6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" y="85064"/>
            <a:ext cx="6645356" cy="1003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0ECF48D-5AD0-C846-90C9-3BCB642CFAC3}"/>
              </a:ext>
            </a:extLst>
          </p:cNvPr>
          <p:cNvSpPr/>
          <p:nvPr/>
        </p:nvSpPr>
        <p:spPr>
          <a:xfrm>
            <a:off x="829340" y="285969"/>
            <a:ext cx="5518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Евангелизация</a:t>
            </a:r>
            <a:r>
              <a:rPr lang="ru-RU" sz="2800" b="1" dirty="0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Центрах влияния</a:t>
            </a:r>
            <a:endParaRPr kumimoji="0" lang="ru-RU" sz="2800" b="1" dirty="0">
              <a:ln w="1905"/>
              <a:solidFill>
                <a:srgbClr val="008000"/>
              </a:solidFill>
              <a:effectLst>
                <a:glow rad="190500">
                  <a:schemeClr val="bg1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73FEF0ED-A4C2-9748-86FB-E327990CE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935" y="1133516"/>
            <a:ext cx="7070651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Центр влияния</a:t>
            </a:r>
            <a:r>
              <a:rPr lang="ru-RU" sz="30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 – </a:t>
            </a:r>
            <a:r>
              <a:rPr lang="ru-RU" sz="30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это </a:t>
            </a:r>
            <a:r>
              <a:rPr lang="ru-RU" sz="30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церковное учреждение</a:t>
            </a:r>
            <a:r>
              <a:rPr lang="ru-RU" sz="30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, в котором через </a:t>
            </a:r>
            <a:r>
              <a:rPr lang="ru-RU" sz="30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служение по методу Христа</a:t>
            </a:r>
            <a:r>
              <a:rPr lang="ru-RU" sz="3000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 </a:t>
            </a:r>
            <a:r>
              <a:rPr lang="ru-RU" sz="2800" i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(социальное служение и удовлетворение нужд людей)</a:t>
            </a:r>
            <a:endParaRPr lang="ru-RU" sz="3000" i="1" dirty="0">
              <a:ln w="1905"/>
              <a:solidFill>
                <a:srgbClr val="8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 charset="0"/>
              <a:cs typeface="Calibri" charset="0"/>
            </a:endParaRPr>
          </a:p>
          <a:p>
            <a:pPr algn="ctr">
              <a:defRPr/>
            </a:pPr>
            <a:r>
              <a:rPr lang="ru-RU" sz="28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людей ведут к принятию Иисуса Христа и присоединению к Его церкви.</a:t>
            </a:r>
            <a:endParaRPr lang="ru-RU" sz="2800" dirty="0">
              <a:ln w="1905"/>
              <a:solidFill>
                <a:srgbClr val="8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876918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5218074-AA5C-7641-932D-268906EE1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BE20773-596D-5046-A806-14B597BC6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" y="85064"/>
            <a:ext cx="6645356" cy="1003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0ECF48D-5AD0-C846-90C9-3BCB642CFAC3}"/>
              </a:ext>
            </a:extLst>
          </p:cNvPr>
          <p:cNvSpPr/>
          <p:nvPr/>
        </p:nvSpPr>
        <p:spPr>
          <a:xfrm>
            <a:off x="829340" y="285969"/>
            <a:ext cx="5518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Евангелизация</a:t>
            </a:r>
            <a:r>
              <a:rPr lang="ru-RU" sz="2800" b="1" dirty="0">
                <a:ln w="1905"/>
                <a:solidFill>
                  <a:srgbClr val="008000"/>
                </a:solidFill>
                <a:effectLst>
                  <a:glow rad="190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Центрах влияния</a:t>
            </a:r>
            <a:endParaRPr kumimoji="0" lang="ru-RU" sz="2800" b="1" dirty="0">
              <a:ln w="1905"/>
              <a:solidFill>
                <a:srgbClr val="008000"/>
              </a:solidFill>
              <a:effectLst>
                <a:glow rad="190500">
                  <a:schemeClr val="bg1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73FEF0ED-A4C2-9748-86FB-E327990CE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935" y="1059085"/>
            <a:ext cx="7219507" cy="1585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36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Центр влияния </a:t>
            </a:r>
          </a:p>
          <a:p>
            <a:pPr marL="514350" indent="-514350">
              <a:buAutoNum type="arabicPeriod"/>
              <a:defRPr/>
            </a:pPr>
            <a:r>
              <a:rPr lang="ru-RU" sz="28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Церковное учреждение;</a:t>
            </a:r>
          </a:p>
          <a:p>
            <a:pPr marL="514350" indent="-514350">
              <a:buAutoNum type="arabicPeriod"/>
              <a:defRPr/>
            </a:pPr>
            <a:r>
              <a:rPr lang="ru-RU" sz="2800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 charset="0"/>
                <a:cs typeface="Calibri" charset="0"/>
              </a:rPr>
              <a:t>Служение по «методу Христа»;</a:t>
            </a:r>
          </a:p>
        </p:txBody>
      </p:sp>
    </p:spTree>
    <p:extLst>
      <p:ext uri="{BB962C8B-B14F-4D97-AF65-F5344CB8AC3E}">
        <p14:creationId xmlns:p14="http://schemas.microsoft.com/office/powerpoint/2010/main" val="29209190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8228</TotalTime>
  <Words>765</Words>
  <Application>Microsoft Macintosh PowerPoint</Application>
  <PresentationFormat>Экран (16:9)</PresentationFormat>
  <Paragraphs>114</Paragraphs>
  <Slides>20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Palatino Linotype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Пользователь Microsoft Office</dc:creator>
  <cp:keywords/>
  <dc:description/>
  <cp:lastModifiedBy>Microsoft Office User</cp:lastModifiedBy>
  <cp:revision>144</cp:revision>
  <dcterms:created xsi:type="dcterms:W3CDTF">2016-10-26T10:55:05Z</dcterms:created>
  <dcterms:modified xsi:type="dcterms:W3CDTF">2021-03-31T13:00:43Z</dcterms:modified>
  <cp:category/>
</cp:coreProperties>
</file>